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800000"/>
    <a:srgbClr val="14529F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2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24394-F8D6-4CC7-861A-FC789300E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7CDFB3F-CBA8-4562-8B7E-FED7D01CF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A0616E-F07F-4375-8CD3-F1B564ED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7C8DA5-E3D5-49E7-A00F-EBFB5AAE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CDE0F4-1A70-46CD-9DF4-78B73D5C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5A0A2-6BA6-47F7-8185-B4A9FB71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8AE5B02-3B2F-4150-B946-3D0640DB6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BFE6CD-F028-4FC0-A2D5-416625EB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5E784A-3AB7-4F6B-B03E-742F8C89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ACB137-D3F5-451A-A675-C029EC8D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BAD85E2-93CA-479F-9551-ACEBBBC0C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B57F2C-E4B3-4783-BA72-4A28BB5FF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552F22-F214-41BA-8F5F-1C1F466B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2FE96B-486D-450E-BF1F-85A0EECB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A6A9C5-0155-4CE0-B71A-2E82120C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3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836B7-CA40-4CDA-86C3-DC427455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6EBC83-8FF1-431F-BB07-2BAC048C6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B00830-8E1B-4DFF-BCC4-D65CFEFD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985C8A-0BBA-4025-AA1B-87704B10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1E967F-A409-4379-9B32-9262743A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454916-1BCA-41B6-9997-8C052CB7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98408B-1F23-4B22-8FB0-4460E3E9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54512C-DAB8-4A7F-8118-8DCCF2EA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88B2F2-074F-478D-A0CD-FBC44BDF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35940F-9B5E-421B-BDFE-4B222C71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8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DE3FA-6CFB-4F16-995D-5DF9FA84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B5416F-9197-45C6-B03B-4B38C2444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CE7CB55-F771-41EA-AA1E-07628A6D9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BD40B8-ED5A-437A-B773-359BD8A4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C75DB9-06D7-423A-BB7A-6C748327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2E2ADF-B764-4641-8F3D-CD60F202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274B58-1FF1-40D7-B8D2-46E74A60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F5C5CD-3DCB-4B0A-B99F-3871B5F4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ACE1FA-5342-4E34-998A-F0D42D240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FE2931-D449-4242-8FAB-6A3DF22F6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DE0066-04EB-40B4-9704-D6E26E03C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8E16481-62CF-4C59-85DF-25C61433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102FFCC-74F3-4DD5-B8CA-60D93DE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E542E7C-4952-4BF6-8729-928F45DF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36EA9-1621-4023-8C9B-F00C588E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9E931C-4121-456A-863F-915FC5EE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877B80-1FB9-4014-87FF-118A6E2A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1D5F27D-D74E-4F63-BD6A-5B92601B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4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189DEAD-D5D4-4736-9BDF-0AA68067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0BAFEB2-7318-4950-BB4B-91312081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41FE418-33DD-4CBF-B25D-8DBA3720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7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DDA1D4-6BC4-46FD-922A-F392DDFE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E495F7-767E-4754-AA4B-252F8B05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7CF95A-1593-4935-BD27-ACEDCA090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33A7BF-20B3-4AC9-AE1E-4357AB65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B20FF0-F949-4961-A99B-7EFDC6F6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780847-E210-4FFB-BB27-45A4F921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10865D-AC50-480A-91CD-45E69DB9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E62A08A-0921-413D-A266-ECA82E478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BD2AD19-BAFF-4373-BDB3-73D91338F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F526C8-375E-4210-BB49-24E14606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4F3603-23B5-44CD-B17C-AB05B87F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BAAFAE-2534-4107-80D0-AE0F6728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26B2B-027A-47F1-BC55-1B6CCAAC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D829AF-0857-4854-B132-63C599C1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E5614B-6F17-49BF-BDF8-386FE4927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B9AA-4409-4EF5-A841-DBD255694A8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064770-06F2-4710-9410-79313A656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91791D-ECCD-406A-8CA5-5334CCB4D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201D-5248-40DA-A535-170ABFA0D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7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51AAA-EA59-4A37-BB40-037FA3655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73" y="2914527"/>
            <a:ext cx="7812473" cy="1087193"/>
          </a:xfrm>
        </p:spPr>
        <p:txBody>
          <a:bodyPr>
            <a:normAutofit/>
          </a:bodyPr>
          <a:lstStyle/>
          <a:p>
            <a:pPr algn="l"/>
            <a:r>
              <a:rPr lang="ru-RU" sz="4000" b="1" cap="small" dirty="0">
                <a:solidFill>
                  <a:schemeClr val="accent1"/>
                </a:solidFill>
              </a:rPr>
              <a:t>Безопасный город Бишкек</a:t>
            </a:r>
            <a:endParaRPr lang="en-US" sz="4000" b="1" cap="small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9A714D-A5C8-48B8-9908-ECBDCF298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" y="4152182"/>
            <a:ext cx="5501957" cy="1655762"/>
          </a:xfrm>
        </p:spPr>
        <p:txBody>
          <a:bodyPr>
            <a:normAutofit/>
          </a:bodyPr>
          <a:lstStyle/>
          <a:p>
            <a:pPr algn="l"/>
            <a:r>
              <a:rPr lang="ru-RU" sz="1800" cap="small" dirty="0"/>
              <a:t>Доклад о статусе реализации договоров гос. закупок №44</a:t>
            </a:r>
            <a:r>
              <a:rPr lang="en-US" sz="1800" cap="small" dirty="0"/>
              <a:t>/</a:t>
            </a:r>
            <a:r>
              <a:rPr lang="ru-RU" sz="1800" cap="small" dirty="0"/>
              <a:t>45 от 12 ноября 2018 г. </a:t>
            </a:r>
          </a:p>
          <a:p>
            <a:pPr algn="l"/>
            <a:endParaRPr lang="ru-RU" dirty="0"/>
          </a:p>
          <a:p>
            <a:pPr algn="l"/>
            <a:endParaRPr lang="ru-RU" cap="small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59A714D-A5C8-48B8-9908-ECBDCF298E70}"/>
              </a:ext>
            </a:extLst>
          </p:cNvPr>
          <p:cNvSpPr txBox="1">
            <a:spLocks/>
          </p:cNvSpPr>
          <p:nvPr/>
        </p:nvSpPr>
        <p:spPr>
          <a:xfrm>
            <a:off x="2562225" y="5349874"/>
            <a:ext cx="9144000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cap="small" dirty="0"/>
              <a:t>г</a:t>
            </a:r>
            <a:r>
              <a:rPr lang="ru-RU" cap="small" dirty="0" smtClean="0"/>
              <a:t>. Бишкек </a:t>
            </a:r>
            <a:r>
              <a:rPr lang="ru-RU" cap="small" dirty="0"/>
              <a:t>- </a:t>
            </a:r>
            <a:r>
              <a:rPr lang="ru-RU" cap="small" dirty="0" smtClean="0"/>
              <a:t>17.12.2018</a:t>
            </a:r>
            <a:endParaRPr lang="en-US" cap="smal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0"/>
          <a:stretch/>
        </p:blipFill>
        <p:spPr>
          <a:xfrm>
            <a:off x="9655802" y="2947557"/>
            <a:ext cx="2050423" cy="14834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8E84AB-48B3-429D-9C27-D0DA0424E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8163"/>
            <a:ext cx="4324350" cy="24759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261E3B-1DAD-467B-8D0D-6FB49A6AB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5049238"/>
            <a:ext cx="1648893" cy="12366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9DFEE71-7330-481A-B8FE-DC843BA1E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36" y="4431044"/>
            <a:ext cx="5208914" cy="2116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198BC58-C5DC-4116-AD81-F4C56EC26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38" y="288164"/>
            <a:ext cx="5715000" cy="26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5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Новые штрафы с 1 января 2019 г.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Кодекс КР «О Нарушениях» </a:t>
            </a:r>
            <a:r>
              <a:rPr lang="ru-RU" dirty="0"/>
              <a:t>от 13 апреля 2017 года № </a:t>
            </a:r>
            <a:r>
              <a:rPr lang="ru-RU" dirty="0" smtClean="0"/>
              <a:t>58</a:t>
            </a:r>
          </a:p>
          <a:p>
            <a:pPr marL="0" indent="0">
              <a:buNone/>
            </a:pPr>
            <a:r>
              <a:rPr lang="ru-RU" dirty="0" smtClean="0"/>
              <a:t>Для физических лиц</a:t>
            </a:r>
          </a:p>
          <a:p>
            <a:r>
              <a:rPr lang="ru-RU" sz="2000" dirty="0" smtClean="0"/>
              <a:t>1 категория = 1000 сом;</a:t>
            </a:r>
          </a:p>
          <a:p>
            <a:r>
              <a:rPr lang="ru-RU" sz="2000" b="1" dirty="0" smtClean="0"/>
              <a:t>2 категория = 3000 </a:t>
            </a:r>
            <a:r>
              <a:rPr lang="ru-RU" sz="2000" b="1" dirty="0"/>
              <a:t>сом</a:t>
            </a:r>
            <a:r>
              <a:rPr lang="ru-RU" sz="2000" dirty="0"/>
              <a:t>; </a:t>
            </a:r>
            <a:r>
              <a:rPr lang="ru-RU" sz="2000" dirty="0" smtClean="0"/>
              <a:t>(</a:t>
            </a:r>
            <a:r>
              <a:rPr lang="ru-RU" sz="1600" b="1" dirty="0" smtClean="0"/>
              <a:t>Нарушение </a:t>
            </a:r>
            <a:r>
              <a:rPr lang="ru-RU" sz="1600" b="1" dirty="0"/>
              <a:t>водителем транспортного средства правил проезда </a:t>
            </a:r>
            <a:r>
              <a:rPr lang="ru-RU" sz="1600" b="1" dirty="0" smtClean="0"/>
              <a:t>перекрестков)</a:t>
            </a:r>
          </a:p>
          <a:p>
            <a:r>
              <a:rPr lang="ru-RU" sz="2000" dirty="0" smtClean="0"/>
              <a:t>3 категория = 5500 сом;</a:t>
            </a:r>
          </a:p>
          <a:p>
            <a:r>
              <a:rPr lang="ru-RU" sz="2000" dirty="0" smtClean="0"/>
              <a:t>4 категория = 7500 сом;</a:t>
            </a:r>
          </a:p>
          <a:p>
            <a:r>
              <a:rPr lang="ru-RU" sz="2000" dirty="0" smtClean="0"/>
              <a:t>5 категория = 10000 сом;</a:t>
            </a:r>
          </a:p>
          <a:p>
            <a:r>
              <a:rPr lang="ru-RU" sz="2000" dirty="0" smtClean="0"/>
              <a:t>6 категория = 12500 сом;</a:t>
            </a:r>
          </a:p>
          <a:p>
            <a:r>
              <a:rPr lang="ru-RU" sz="2000" dirty="0" smtClean="0"/>
              <a:t>7 категория = 15000 сом;</a:t>
            </a:r>
          </a:p>
          <a:p>
            <a:r>
              <a:rPr lang="ru-RU" sz="2000" dirty="0" smtClean="0"/>
              <a:t>8 категория = 17500 сом.</a:t>
            </a:r>
          </a:p>
        </p:txBody>
      </p:sp>
    </p:spTree>
    <p:extLst>
      <p:ext uri="{BB962C8B-B14F-4D97-AF65-F5344CB8AC3E}">
        <p14:creationId xmlns:p14="http://schemas.microsoft.com/office/powerpoint/2010/main" val="258661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Перекресток </a:t>
            </a:r>
            <a:r>
              <a:rPr lang="ru-RU" sz="3200" dirty="0" smtClean="0">
                <a:solidFill>
                  <a:schemeClr val="accent1"/>
                </a:solidFill>
              </a:rPr>
              <a:t>проспект Чуй – ул. </a:t>
            </a:r>
            <a:r>
              <a:rPr lang="ru-RU" sz="3200" dirty="0" err="1" smtClean="0">
                <a:solidFill>
                  <a:schemeClr val="accent1"/>
                </a:solidFill>
              </a:rPr>
              <a:t>Бейшеналиева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Profiles\Admin\Documents\Кубанычбек\Безопасный город\Чуй-Бейшеналиева\_DSC0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9" y="1828800"/>
            <a:ext cx="5498275" cy="43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02" y="1828800"/>
            <a:ext cx="5248894" cy="433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4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Перекресток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проспект Чуй – ул. </a:t>
            </a:r>
            <a:r>
              <a:rPr lang="ru-RU" sz="3200" dirty="0" err="1" smtClean="0">
                <a:solidFill>
                  <a:schemeClr val="accent1"/>
                </a:solidFill>
              </a:rPr>
              <a:t>Курманжан</a:t>
            </a:r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r>
              <a:rPr lang="ru-RU" sz="3200" dirty="0" err="1" smtClean="0">
                <a:solidFill>
                  <a:schemeClr val="accent1"/>
                </a:solidFill>
              </a:rPr>
              <a:t>Датка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Profiles\Admin\Documents\Кубанычбек\Безопасный город\Чуй-Курманжан Датка\_DSC0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1864426"/>
            <a:ext cx="5252852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files\Admin\Documents\Кубанычбек\Безопасный город\Чуй-Курманжан Датка\_DSC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0" y="1864426"/>
            <a:ext cx="5153892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5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Перекресток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пр. </a:t>
            </a:r>
            <a:r>
              <a:rPr lang="ru-RU" sz="3200" dirty="0" err="1" smtClean="0">
                <a:solidFill>
                  <a:schemeClr val="accent1"/>
                </a:solidFill>
              </a:rPr>
              <a:t>Жибек-Жолу</a:t>
            </a:r>
            <a:r>
              <a:rPr lang="ru-RU" sz="3200" dirty="0" smtClean="0">
                <a:solidFill>
                  <a:schemeClr val="accent1"/>
                </a:solidFill>
              </a:rPr>
              <a:t>  – ул. </a:t>
            </a:r>
            <a:r>
              <a:rPr lang="ru-RU" sz="3200" dirty="0" err="1" smtClean="0">
                <a:solidFill>
                  <a:schemeClr val="accent1"/>
                </a:solidFill>
              </a:rPr>
              <a:t>Абдрахманова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Profiles\Admin\Documents\Кубанычбек\Безопасный город\Ж.Жолу-Абдрахманова\_DSC0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64426"/>
            <a:ext cx="5143500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files\Admin\Documents\Кубанычбек\Безопасный город\Ж.Жолу-Абдрахманова\_DSC0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1" y="1864426"/>
            <a:ext cx="499307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8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Перекресток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ул. </a:t>
            </a:r>
            <a:r>
              <a:rPr lang="ru-RU" sz="3200" dirty="0" err="1" smtClean="0">
                <a:solidFill>
                  <a:schemeClr val="accent1"/>
                </a:solidFill>
              </a:rPr>
              <a:t>Абдрахманова</a:t>
            </a:r>
            <a:r>
              <a:rPr lang="ru-RU" sz="3200" dirty="0" smtClean="0">
                <a:solidFill>
                  <a:schemeClr val="accent1"/>
                </a:solidFill>
              </a:rPr>
              <a:t> – ул. Боконбаева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Profiles\Admin\Documents\Кубанычбек\Безопасный город\Боконбаева-Абдрахманова\_DSC0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64426"/>
            <a:ext cx="5143500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rofiles\Admin\Documents\Кубанычбек\Безопасный город\Боконбаева-Абдрахманова\_DSC0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4" y="1864426"/>
            <a:ext cx="5142016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2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Перекресток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ул. </a:t>
            </a:r>
            <a:r>
              <a:rPr lang="ru-RU" sz="3200" dirty="0" err="1" smtClean="0">
                <a:solidFill>
                  <a:schemeClr val="accent1"/>
                </a:solidFill>
              </a:rPr>
              <a:t>Абдрахманова</a:t>
            </a:r>
            <a:r>
              <a:rPr lang="ru-RU" sz="3200" dirty="0" smtClean="0">
                <a:solidFill>
                  <a:schemeClr val="accent1"/>
                </a:solidFill>
              </a:rPr>
              <a:t> – ул. Московская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Profiles\Admin\Documents\Кубанычбек\Безопасный город\Московская - Абдрахманова\_DSC0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28800"/>
            <a:ext cx="5143500" cy="4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Profiles\Admin\Documents\Кубанычбек\Безопасный город\Московская - Абдрахманова\_DSC0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4" y="1828800"/>
            <a:ext cx="5177642" cy="4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0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Перекресток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ул. М. Горького  – 7 апреля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Profiles\Admin\Documents\Кубанычбек\Безопасный город\М.Горького-7 Апреля\_DSC0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9" y="1828800"/>
            <a:ext cx="5142015" cy="4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rofiles\Admin\Documents\Кубанычбек\Безопасный город\М.Горького-7 Апреля\_DSC0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70" y="1947553"/>
            <a:ext cx="5016830" cy="425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8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Перекресток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пр. Чуй– бул. Молодая Гвардия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Profiles\Admin\Documents\Кубанычбек\Безопасный город\Чуй-М.Гвардия\_DSC0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1793174"/>
            <a:ext cx="5058888" cy="43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Profiles\Admin\Downloads\_DSC016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1793174"/>
            <a:ext cx="5332020" cy="43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4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696" y="1935678"/>
            <a:ext cx="10515600" cy="3170712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	</a:t>
            </a:r>
            <a:r>
              <a:rPr lang="ru-RU" sz="3200" b="1" dirty="0" smtClean="0"/>
              <a:t>В первый год </a:t>
            </a:r>
            <a:r>
              <a:rPr lang="ru-RU" sz="3200" dirty="0" smtClean="0"/>
              <a:t>(2019 год) реализации проекта, мэрия города Бишкек понесет определенные затраты, связанные с приведением элементов дорожной инфраструктуры </a:t>
            </a:r>
            <a:r>
              <a:rPr lang="ru-RU" sz="3200" b="1" dirty="0" smtClean="0"/>
              <a:t>38 перекрестков</a:t>
            </a:r>
            <a:r>
              <a:rPr lang="ru-RU" sz="3200" dirty="0" smtClean="0"/>
              <a:t> и их круглогодичному обслуживанию </a:t>
            </a:r>
            <a:r>
              <a:rPr lang="ru-RU" sz="3200" u="sng" dirty="0" smtClean="0"/>
              <a:t>в соответствие с функционалом аппаратно-программного комплекса</a:t>
            </a:r>
            <a:r>
              <a:rPr lang="ru-RU" sz="3200" dirty="0" smtClean="0"/>
              <a:t> на общую сумму </a:t>
            </a:r>
            <a:r>
              <a:rPr lang="ru-RU" sz="3200" b="1" dirty="0" smtClean="0"/>
              <a:t>211,8 млн. сомов</a:t>
            </a:r>
            <a:r>
              <a:rPr lang="ru-RU" sz="3200" dirty="0" smtClean="0"/>
              <a:t>, согласно нижеприведенной таблицы: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05592" y="544287"/>
            <a:ext cx="10515600" cy="12251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Расходы мэрии в первый год реализации проекта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16783"/>
              </p:ext>
            </p:extLst>
          </p:nvPr>
        </p:nvGraphicFramePr>
        <p:xfrm>
          <a:off x="1345127" y="666464"/>
          <a:ext cx="9615797" cy="5674438"/>
        </p:xfrm>
        <a:graphic>
          <a:graphicData uri="http://schemas.openxmlformats.org/drawingml/2006/table">
            <a:tbl>
              <a:tblPr/>
              <a:tblGrid>
                <a:gridCol w="5946322"/>
                <a:gridCol w="1140032"/>
                <a:gridCol w="1246909"/>
                <a:gridCol w="1282534"/>
              </a:tblGrid>
              <a:tr h="393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Кол-во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Ед.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Сумма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Регулярное обновление дорожных знаков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шт.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2 943,60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Дорожная разметка холодным пластиком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м*2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3 133,60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Дорожная разметка термопластом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3 089,30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Установка ограждений безопасности (в первый год)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6 255,20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Капремонт полотна (ежегодно на 7-8 перекрестках)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28 188,00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Устройство элементов безопасности на перекрёстках (демонтаж и монтаж бордюр, покраска бордюр, установка островков из брусчатки, замена и установка ливне-приемочных решеток, устройство парковочных остановок, ирригация)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90 175,40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Замена светофоров (в первый год)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Обслуживание светофорных объектов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шт.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3 390,00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Внедрение автоматизированной системы управления дорожным движением АСУДД (ежегодно на 5 перекрестков)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Круглогодичная очистка перекрестков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шт.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27 863,50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Текущее содержание элементов освещения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2 528,50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Установка АСУНО (панели автоматического  освещения в первый год)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3 800,00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автовышки (в первый год)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10 200,00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Замена светильниковLED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Электроэнергия уличного освещения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1 362,20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Обрезка деревьев , в т.ч. наем персонала, аренда спецтранспорта, приобретение инструментов и пр. инвентаря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13 999,90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211 801,90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BA31EC-B5AA-409D-A150-97CCE1CC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33"/>
            <a:ext cx="10515600" cy="1325563"/>
          </a:xfrm>
        </p:spPr>
        <p:txBody>
          <a:bodyPr/>
          <a:lstStyle/>
          <a:p>
            <a:r>
              <a:rPr lang="ru-RU" cap="small" dirty="0">
                <a:solidFill>
                  <a:schemeClr val="accent1"/>
                </a:solidFill>
              </a:rPr>
              <a:t>Основные характеристики проекта</a:t>
            </a:r>
            <a:endParaRPr lang="en-US" cap="small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C22AC6-6230-493F-BE3E-098E7FEF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896"/>
            <a:ext cx="9478992" cy="46324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Сумма контракта</a:t>
            </a:r>
            <a:r>
              <a:rPr lang="en-US" sz="2000" dirty="0"/>
              <a:t>: </a:t>
            </a:r>
            <a:r>
              <a:rPr lang="ru-RU" sz="2000" dirty="0"/>
              <a:t>2 млрд. 321 млн. сом (сумма по двум лотам)</a:t>
            </a:r>
          </a:p>
          <a:p>
            <a:pPr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Срок контракта</a:t>
            </a:r>
            <a:r>
              <a:rPr lang="en-US" sz="2000" dirty="0"/>
              <a:t>: </a:t>
            </a:r>
            <a:r>
              <a:rPr lang="ru-RU" sz="2000" dirty="0"/>
              <a:t>до 5 лет</a:t>
            </a:r>
          </a:p>
          <a:p>
            <a:pPr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Предмет контракта</a:t>
            </a:r>
            <a:r>
              <a:rPr lang="en-US" sz="2000" dirty="0"/>
              <a:t> - </a:t>
            </a:r>
            <a:r>
              <a:rPr lang="ru-RU" sz="2000" dirty="0"/>
              <a:t>установка</a:t>
            </a:r>
          </a:p>
          <a:p>
            <a:pPr marL="457200" lvl="1" indent="0">
              <a:lnSpc>
                <a:spcPct val="124000"/>
              </a:lnSpc>
              <a:buNone/>
            </a:pPr>
            <a:r>
              <a:rPr lang="en-US" sz="1800" dirty="0"/>
              <a:t>- </a:t>
            </a:r>
            <a:r>
              <a:rPr lang="ru-RU" sz="1800" dirty="0"/>
              <a:t>стационарных АПК 38 перекрестках г. Бишкек</a:t>
            </a:r>
            <a:r>
              <a:rPr lang="en-US" sz="1800" dirty="0"/>
              <a:t>;</a:t>
            </a:r>
            <a:r>
              <a:rPr lang="ru-RU" sz="1800" dirty="0"/>
              <a:t> </a:t>
            </a:r>
          </a:p>
          <a:p>
            <a:pPr marL="457200" lvl="1" indent="0">
              <a:lnSpc>
                <a:spcPct val="124000"/>
              </a:lnSpc>
              <a:buNone/>
            </a:pPr>
            <a:r>
              <a:rPr lang="en-US" sz="1800" dirty="0"/>
              <a:t>- </a:t>
            </a:r>
            <a:r>
              <a:rPr lang="ru-RU" sz="1800" dirty="0"/>
              <a:t>рубежные АПК на 15 точках автодороги Бишкек-Ош, руб. АПК на 8 точках автодороги Бишкек-аэропорт «Манас», руб. АПК на 3 точках автодороги Бишкек-ПП «Кордай», руб. АПК на 22 точках автодороги Бишкек-Нарын-</a:t>
            </a:r>
            <a:r>
              <a:rPr lang="ru-RU" sz="1800" dirty="0" err="1"/>
              <a:t>Торугарт</a:t>
            </a:r>
            <a:r>
              <a:rPr lang="en-US" sz="1800" dirty="0"/>
              <a:t>;</a:t>
            </a:r>
            <a:r>
              <a:rPr lang="ru-RU" sz="1800" dirty="0"/>
              <a:t> </a:t>
            </a:r>
          </a:p>
          <a:p>
            <a:pPr marL="457200" lvl="1" indent="0">
              <a:lnSpc>
                <a:spcPct val="124000"/>
              </a:lnSpc>
              <a:buNone/>
            </a:pPr>
            <a:r>
              <a:rPr lang="en-US" sz="1800" dirty="0"/>
              <a:t>- </a:t>
            </a:r>
            <a:r>
              <a:rPr lang="ru-RU" sz="1800" dirty="0"/>
              <a:t>20 комплектов передвижных АПК</a:t>
            </a:r>
            <a:r>
              <a:rPr lang="en-US" sz="1800" dirty="0"/>
              <a:t>.</a:t>
            </a:r>
            <a:r>
              <a:rPr lang="ru-RU" sz="1800" dirty="0"/>
              <a:t>  </a:t>
            </a:r>
            <a:r>
              <a:rPr lang="en-US" sz="1800" dirty="0"/>
              <a:t>	</a:t>
            </a:r>
            <a:endParaRPr lang="ru-RU" sz="1800" dirty="0"/>
          </a:p>
          <a:p>
            <a:pPr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Государственный заказчик – Государственный комитет информационных технологий и связи Кыргызской Республики</a:t>
            </a:r>
          </a:p>
          <a:p>
            <a:pPr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Исполнитель – АО «Концерн радиостроения «Вега»</a:t>
            </a:r>
          </a:p>
          <a:p>
            <a:pPr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Соисполнитель – ОсОО «Вега Оперейтинг Компани»</a:t>
            </a:r>
          </a:p>
          <a:p>
            <a:pPr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Пользователь системы – ГУОБДД МВД КР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t="6630" r="70672" b="6583"/>
          <a:stretch/>
        </p:blipFill>
        <p:spPr>
          <a:xfrm>
            <a:off x="10793083" y="5964767"/>
            <a:ext cx="560717" cy="5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37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1950" y="688769"/>
            <a:ext cx="10515600" cy="5191311"/>
          </a:xfr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/>
              <a:t>Без учета затрат, которые мэрия </a:t>
            </a:r>
            <a:r>
              <a:rPr lang="ru-RU" sz="3200" dirty="0" err="1" smtClean="0"/>
              <a:t>г.Бишкек</a:t>
            </a:r>
            <a:r>
              <a:rPr lang="ru-RU" sz="3200" dirty="0" smtClean="0"/>
              <a:t> понесет в первый год функционирования проекта, дальнейшие ежегодные затраты по содержанию составят порядка 91,8млн. сомов.</a:t>
            </a:r>
          </a:p>
          <a:p>
            <a:pPr>
              <a:buNone/>
            </a:pPr>
            <a:r>
              <a:rPr lang="ru-RU" sz="3200" dirty="0" smtClean="0"/>
              <a:t>	Среднегодовой прогноз поступлений по камерам на территории </a:t>
            </a:r>
            <a:r>
              <a:rPr lang="ru-RU" sz="3200" dirty="0" err="1" smtClean="0"/>
              <a:t>г.Бишкексоставлял</a:t>
            </a:r>
            <a:r>
              <a:rPr lang="ru-RU" sz="3200" dirty="0" smtClean="0"/>
              <a:t> ориентировочно770,45млн. сомов (по старым расценкам штрафов), после оплаты услуг частной компании и почтовых услуг прогнозный остаток составит 449млн. сомов. </a:t>
            </a:r>
          </a:p>
          <a:p>
            <a:pPr>
              <a:buNone/>
            </a:pPr>
            <a:r>
              <a:rPr lang="ru-RU" sz="3200" dirty="0" smtClean="0"/>
              <a:t>	Таким образом, 30% распределения от прогнозного остатка для мэрии города Бишкек составит </a:t>
            </a:r>
            <a:r>
              <a:rPr lang="ru-RU" sz="3200" b="1" dirty="0" smtClean="0"/>
              <a:t>134,7млн. сомов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E0E01F-EB40-4BC8-BDED-901E5E69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7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cap="small" dirty="0">
                <a:solidFill>
                  <a:schemeClr val="accent1"/>
                </a:solidFill>
              </a:rPr>
              <a:t>Основные вехи проекта</a:t>
            </a:r>
            <a:endParaRPr lang="en-US" cap="small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96491-26AE-41C2-9FB3-54DA58862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534"/>
            <a:ext cx="9851292" cy="4667429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Количественные параметры: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ru-RU" sz="2000" dirty="0"/>
              <a:t>   38 АПК КФВФ Перекресток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ru-RU" sz="2000" dirty="0"/>
              <a:t>   52 АПК КФВФ Скоростемер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Проектирование 60 дней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Поставка оборудования 75 дней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СМР 90, 120, 150, 180 дней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ПНР 10 дней на этап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Тестирование и приемка 5 дней на этап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Техническая эксплуатация – 5 лет до истечения срока действия контракта</a:t>
            </a:r>
          </a:p>
          <a:p>
            <a:pPr marL="0" indent="0">
              <a:buNone/>
            </a:pPr>
            <a:r>
              <a:rPr lang="ru-RU" sz="2000" dirty="0"/>
              <a:t>Развертывание системы разделено на 4 этапа с целью последовательного ввода АПК КФВФ в эксплуатацию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t="6630" r="70672" b="6583"/>
          <a:stretch/>
        </p:blipFill>
        <p:spPr>
          <a:xfrm>
            <a:off x="10793083" y="5964767"/>
            <a:ext cx="560717" cy="5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7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917C29-095E-47AD-93E3-25E0916F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cap="small" dirty="0">
                <a:solidFill>
                  <a:schemeClr val="accent1"/>
                </a:solidFill>
              </a:rPr>
              <a:t>1-й этап проекта</a:t>
            </a:r>
            <a:endParaRPr lang="en-US" cap="small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6C095E-C8E1-4F1B-973A-867ECB8AF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Сроки реализации этапа – 10 февраля 2019 года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Количественные характеристики этапа (10 перекрестков, 17 рубежей скоростемеров)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Проектирование всего комплекса согласно ТЗ (38 перекрестков и 52 рубежа скоростемеров)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Поставка оборудования для первого этапа  - декабрь 18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Поставка полного комплекта оборудования – январь 19</a:t>
            </a:r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t="6630" r="70672" b="6583"/>
          <a:stretch/>
        </p:blipFill>
        <p:spPr>
          <a:xfrm>
            <a:off x="10793083" y="5964767"/>
            <a:ext cx="560717" cy="5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DC0D6F-0501-4E7A-BD6F-41637EF2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1-й этап адресный перечень и оборудование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65E9FA-C781-48E1-805B-F5FD8BCA1DB6}"/>
              </a:ext>
            </a:extLst>
          </p:cNvPr>
          <p:cNvSpPr txBox="1"/>
          <p:nvPr/>
        </p:nvSpPr>
        <p:spPr>
          <a:xfrm>
            <a:off x="1459033" y="1606150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Перекрестки (10)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8F3760-8659-4093-8838-00E97076E8DF}"/>
              </a:ext>
            </a:extLst>
          </p:cNvPr>
          <p:cNvSpPr txBox="1"/>
          <p:nvPr/>
        </p:nvSpPr>
        <p:spPr>
          <a:xfrm>
            <a:off x="6418556" y="1574878"/>
            <a:ext cx="284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Рубежи Скоростемеры (17)</a:t>
            </a:r>
            <a:endParaRPr 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D62416C-207C-40CE-A482-F80AB0C44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48729"/>
              </p:ext>
            </p:extLst>
          </p:nvPr>
        </p:nvGraphicFramePr>
        <p:xfrm>
          <a:off x="5051394" y="2063031"/>
          <a:ext cx="6302406" cy="3764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3813">
                  <a:extLst>
                    <a:ext uri="{9D8B030D-6E8A-4147-A177-3AD203B41FA5}">
                      <a16:colId xmlns:a16="http://schemas.microsoft.com/office/drawing/2014/main" xmlns="" val="1883633202"/>
                    </a:ext>
                  </a:extLst>
                </a:gridCol>
                <a:gridCol w="3788593">
                  <a:extLst>
                    <a:ext uri="{9D8B030D-6E8A-4147-A177-3AD203B41FA5}">
                      <a16:colId xmlns:a16="http://schemas.microsoft.com/office/drawing/2014/main" xmlns="" val="1635034382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61 км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6051542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64 км возле НПЗ «Джунда»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2067616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Бишкек-Ош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71,5 км с. Бекитай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0789848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Бишкек-Ош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74,5 км с. Боксо Жал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12125867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Бишкек-Ош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78 км с. Сосновка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537506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146,3 км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111654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149 км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09163407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Бишкек-Ош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153 км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60057586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 Торугарт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7,6 км с. Лебединовка, на пересечении ул. Боконбаева-Победы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99388244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 Торугарт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10,300км с. Ново-Покровка, ул. Ленина возле д.378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0260727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 Торугарт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12,900 км с. Ново-Покровка, ул. Ленина 196 (перес.ул.Крупская)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5180396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Бишкек-Нарын- Торугарт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 км возле АЗС «Газпром»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3606532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Бишкек-Нарын- Торугарт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13км кольцевая ГЭС-5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208931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Бишкек-Нарын- Торугарт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58 км возле кафе «Гавайи»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4822116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Бишкек-Нарын- Торугарт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105 км поворот на с.Нур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38575551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Путепровод по ул.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Байтик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Баатыра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 Бишкек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859719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Путепровод по пр. Манаса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г. Бишкек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3053046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511DFEB-DB91-43FF-85DA-741421DDF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13028"/>
              </p:ext>
            </p:extLst>
          </p:nvPr>
        </p:nvGraphicFramePr>
        <p:xfrm>
          <a:off x="838200" y="2063030"/>
          <a:ext cx="3429000" cy="3689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557480500"/>
                    </a:ext>
                  </a:extLst>
                </a:gridCol>
              </a:tblGrid>
              <a:tr h="670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пересечение улиц </a:t>
                      </a:r>
                      <a:r>
                        <a:rPr lang="ru-RU" sz="1200" u="none" strike="noStrike" dirty="0" err="1">
                          <a:effectLst/>
                        </a:rPr>
                        <a:t>Жибек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Жолу</a:t>
                      </a:r>
                      <a:r>
                        <a:rPr lang="ru-RU" sz="1200" u="none" strike="noStrike" dirty="0">
                          <a:effectLst/>
                        </a:rPr>
                        <a:t> - Молодая Гвардия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103905806"/>
                  </a:ext>
                </a:extLst>
              </a:tr>
              <a:tr h="335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пересечение улиц Чуй - </a:t>
                      </a:r>
                      <a:r>
                        <a:rPr lang="ru-RU" sz="1200" u="none" strike="noStrike" dirty="0" err="1">
                          <a:effectLst/>
                        </a:rPr>
                        <a:t>Ю.Фучика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1283261"/>
                  </a:ext>
                </a:extLst>
              </a:tr>
              <a:tr h="335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пересечение улиц Чуй - </a:t>
                      </a:r>
                      <a:r>
                        <a:rPr lang="ru-RU" sz="1200" u="none" strike="noStrike" dirty="0" err="1">
                          <a:effectLst/>
                        </a:rPr>
                        <a:t>Бейшеналиева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11732994"/>
                  </a:ext>
                </a:extLst>
              </a:tr>
              <a:tr h="335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пересечение улиц </a:t>
                      </a:r>
                      <a:r>
                        <a:rPr lang="ru-RU" sz="1200" u="none" strike="noStrike" dirty="0" err="1">
                          <a:effectLst/>
                        </a:rPr>
                        <a:t>Жибек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Жолу</a:t>
                      </a:r>
                      <a:r>
                        <a:rPr lang="ru-RU" sz="1200" u="none" strike="noStrike" dirty="0">
                          <a:effectLst/>
                        </a:rPr>
                        <a:t> - </a:t>
                      </a:r>
                      <a:r>
                        <a:rPr lang="ru-RU" sz="1200" u="none" strike="noStrike" dirty="0" err="1">
                          <a:effectLst/>
                        </a:rPr>
                        <a:t>Ю.Фучика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80500744"/>
                  </a:ext>
                </a:extLst>
              </a:tr>
              <a:tr h="335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пересечение улиц Чуй - Молодая Гвардия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4546405"/>
                  </a:ext>
                </a:extLst>
              </a:tr>
              <a:tr h="335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пересечение улиц Боконбаева - </a:t>
                      </a:r>
                      <a:r>
                        <a:rPr lang="ru-RU" sz="1200" u="none" strike="noStrike" dirty="0" err="1">
                          <a:effectLst/>
                        </a:rPr>
                        <a:t>Абдрахманова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41744411"/>
                  </a:ext>
                </a:extLst>
              </a:tr>
              <a:tr h="335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пересечение улиц </a:t>
                      </a:r>
                      <a:r>
                        <a:rPr lang="ru-RU" sz="1200" u="none" strike="noStrike" dirty="0" err="1">
                          <a:effectLst/>
                        </a:rPr>
                        <a:t>Жибек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Жолу</a:t>
                      </a:r>
                      <a:r>
                        <a:rPr lang="ru-RU" sz="1200" u="none" strike="noStrike" dirty="0">
                          <a:effectLst/>
                        </a:rPr>
                        <a:t> - </a:t>
                      </a:r>
                      <a:r>
                        <a:rPr lang="ru-RU" sz="1200" u="none" strike="noStrike" dirty="0" err="1">
                          <a:effectLst/>
                        </a:rPr>
                        <a:t>Абдрахманова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81410685"/>
                  </a:ext>
                </a:extLst>
              </a:tr>
              <a:tr h="335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пересечение улиц Чуй - </a:t>
                      </a:r>
                      <a:r>
                        <a:rPr lang="ru-RU" sz="1200" u="none" strike="noStrike" dirty="0" err="1">
                          <a:effectLst/>
                        </a:rPr>
                        <a:t>Курманжан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Датка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80948849"/>
                  </a:ext>
                </a:extLst>
              </a:tr>
              <a:tr h="335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пересечение улиц Московская - </a:t>
                      </a:r>
                      <a:r>
                        <a:rPr lang="ru-RU" sz="1200" u="none" strike="noStrike" dirty="0" err="1">
                          <a:effectLst/>
                        </a:rPr>
                        <a:t>Абдрахманова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131487794"/>
                  </a:ext>
                </a:extLst>
              </a:tr>
              <a:tr h="335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пересечение улиц </a:t>
                      </a:r>
                      <a:r>
                        <a:rPr lang="ru-RU" sz="1200" u="none" strike="noStrike" dirty="0" err="1">
                          <a:effectLst/>
                        </a:rPr>
                        <a:t>М.Горького</a:t>
                      </a:r>
                      <a:r>
                        <a:rPr lang="ru-RU" sz="1200" u="none" strike="noStrike" dirty="0">
                          <a:effectLst/>
                        </a:rPr>
                        <a:t> - 7-Апрель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1035930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93D558-9E27-47C3-A7A0-63AEBEFC2B11}"/>
              </a:ext>
            </a:extLst>
          </p:cNvPr>
          <p:cNvSpPr txBox="1"/>
          <p:nvPr/>
        </p:nvSpPr>
        <p:spPr>
          <a:xfrm>
            <a:off x="1459033" y="6123543"/>
            <a:ext cx="423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Передвижные комплексы 20 комплектов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7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DF12A-4586-4F29-ACBE-2F605A05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2" y="365125"/>
            <a:ext cx="1008571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cap="small" dirty="0">
                <a:solidFill>
                  <a:schemeClr val="accent1"/>
                </a:solidFill>
              </a:rPr>
              <a:t>2 – 4 этапы проекта</a:t>
            </a:r>
            <a:endParaRPr lang="en-US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09762"/>
              </p:ext>
            </p:extLst>
          </p:nvPr>
        </p:nvGraphicFramePr>
        <p:xfrm>
          <a:off x="1385020" y="1763464"/>
          <a:ext cx="8128000" cy="41628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8815">
                <a:tc>
                  <a:txBody>
                    <a:bodyPr/>
                    <a:lstStyle/>
                    <a:p>
                      <a:pPr algn="ctr"/>
                      <a:r>
                        <a:rPr lang="ru-RU" cap="small" baseline="0" dirty="0"/>
                        <a:t>Этапы</a:t>
                      </a:r>
                      <a:endParaRPr lang="en-US" cap="small" baseline="0" dirty="0"/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cap="small" baseline="0" dirty="0">
                          <a:solidFill>
                            <a:schemeClr val="accent5"/>
                          </a:solidFill>
                        </a:rPr>
                        <a:t>2 этап</a:t>
                      </a:r>
                      <a:endParaRPr lang="en-US" cap="small" baseline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cap="small" baseline="0" dirty="0">
                          <a:solidFill>
                            <a:schemeClr val="accent5"/>
                          </a:solidFill>
                        </a:rPr>
                        <a:t>3 этап</a:t>
                      </a:r>
                      <a:endParaRPr lang="en-US" cap="small" baseline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cap="small" baseline="0" dirty="0">
                          <a:solidFill>
                            <a:schemeClr val="accent5"/>
                          </a:solidFill>
                        </a:rPr>
                        <a:t>4 этап</a:t>
                      </a:r>
                      <a:endParaRPr lang="en-US" cap="small" baseline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88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cap="sm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Сроки реализации</a:t>
                      </a:r>
                      <a:endParaRPr lang="en-US" sz="1800" b="1" kern="1200" cap="small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  <a:r>
                        <a:rPr lang="ru-RU" baseline="0" dirty="0"/>
                        <a:t> марта 2019 г.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 марта 2019 г.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 мая 2019 г.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АПК</a:t>
                      </a:r>
                      <a:endParaRPr lang="en-US" sz="1800" b="1" kern="1200" cap="small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перекрестков,</a:t>
                      </a:r>
                      <a:r>
                        <a:rPr lang="ru-RU" baseline="0" dirty="0"/>
                        <a:t> </a:t>
                      </a:r>
                    </a:p>
                    <a:p>
                      <a:pPr algn="ctr"/>
                      <a:r>
                        <a:rPr lang="ru-RU" baseline="0" dirty="0"/>
                        <a:t>14 рубежных АПК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перекрестков,</a:t>
                      </a:r>
                      <a:r>
                        <a:rPr lang="ru-RU" baseline="0" dirty="0"/>
                        <a:t> </a:t>
                      </a:r>
                    </a:p>
                    <a:p>
                      <a:pPr algn="ctr"/>
                      <a:r>
                        <a:rPr lang="ru-RU" baseline="0" dirty="0"/>
                        <a:t>21 рубежных АПК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перекрестков,</a:t>
                      </a:r>
                      <a:r>
                        <a:rPr lang="ru-RU" baseline="0" dirty="0"/>
                        <a:t> </a:t>
                      </a:r>
                    </a:p>
                    <a:p>
                      <a:pPr algn="ctr"/>
                      <a:r>
                        <a:rPr lang="ru-RU" baseline="0" dirty="0"/>
                        <a:t>14 рубежных АПК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6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Работы</a:t>
                      </a:r>
                      <a:endParaRPr lang="en-US" sz="1800" b="1" kern="1200" cap="small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Завершение проектных</a:t>
                      </a:r>
                      <a:r>
                        <a:rPr lang="ru-RU" baseline="0" dirty="0"/>
                        <a:t> работ по 2,3 и 4 этапам</a:t>
                      </a:r>
                      <a:r>
                        <a:rPr lang="en-US" baseline="0" dirty="0"/>
                        <a:t>;</a:t>
                      </a:r>
                      <a:endParaRPr lang="ru-RU" baseline="0" dirty="0"/>
                    </a:p>
                    <a:p>
                      <a:pPr algn="ctr"/>
                      <a:r>
                        <a:rPr lang="ru-RU" dirty="0"/>
                        <a:t>СМР</a:t>
                      </a:r>
                      <a:r>
                        <a:rPr lang="ru-RU" baseline="0" dirty="0"/>
                        <a:t> и монтаж оборудования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СМР</a:t>
                      </a:r>
                      <a:r>
                        <a:rPr lang="ru-RU" baseline="0" dirty="0"/>
                        <a:t> и монтаж оборудования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СМР</a:t>
                      </a:r>
                      <a:r>
                        <a:rPr lang="ru-RU" baseline="0" dirty="0"/>
                        <a:t> и монтаж оборудования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t="6630" r="70672" b="6583"/>
          <a:stretch/>
        </p:blipFill>
        <p:spPr>
          <a:xfrm>
            <a:off x="10793083" y="5964767"/>
            <a:ext cx="560717" cy="5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888328-3849-49A5-A38F-7118E1DF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Инновационный АПК КФВФ Призма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6FE0C2-8208-49E6-95F5-4142ED6D4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6849"/>
            <a:ext cx="5041900" cy="3781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6C200A-A74D-4714-A1BB-625EE8EE82EC}"/>
              </a:ext>
            </a:extLst>
          </p:cNvPr>
          <p:cNvSpPr txBox="1"/>
          <p:nvPr/>
        </p:nvSpPr>
        <p:spPr>
          <a:xfrm>
            <a:off x="6388102" y="1466849"/>
            <a:ext cx="53657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Комплекс Призма разработан в 2017 году, прошел государственные испытания и тестирование и полностью готов к работе. </a:t>
            </a:r>
          </a:p>
          <a:p>
            <a:r>
              <a:rPr lang="ru-RU" dirty="0"/>
              <a:t>Особенностью комплекса является то, что все вычисления выполняются непосредственно в базовом блоке, а при необходимости группа комплексов объединяется в </a:t>
            </a:r>
            <a:r>
              <a:rPr lang="ru-RU" dirty="0" err="1"/>
              <a:t>нейро</a:t>
            </a:r>
            <a:r>
              <a:rPr lang="ru-RU" dirty="0"/>
              <a:t>-сеть для обеспечения необходимого быстродействия и объема вычислений. Также комплекс отличается крайне низким энергопотреблением – не более 50Вт, что позволяет легко обеспечить автономное питание от солнечной батареи и аккумулятора без подключения к электросети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5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64486E-CFEC-4A17-97E0-2A72C9DB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Передвижные КФВФ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DE247A-CBF8-46C9-AAE1-DDF11FC97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4" y="1690688"/>
            <a:ext cx="5661468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07A62-FF79-4DB8-A672-641E5DFB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Перекрестки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F3C3E9-7973-467A-84EB-963501840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42" y="1924048"/>
            <a:ext cx="3758758" cy="4533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23B71C-CCA4-444A-B3F4-4D7CF6BEA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924049"/>
            <a:ext cx="3400425" cy="4533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909E30-A070-4751-9555-3BEB2B97E35F}"/>
              </a:ext>
            </a:extLst>
          </p:cNvPr>
          <p:cNvSpPr txBox="1"/>
          <p:nvPr/>
        </p:nvSpPr>
        <p:spPr>
          <a:xfrm>
            <a:off x="8982075" y="2066925"/>
            <a:ext cx="25050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КФВФ Перекресток представляет собой блоки управления и коммуникаций закрепленные на вертикальных опорах и распознающие и обзорные видеокамеры компьютерного зрения установленные в непосредственной близости от дорожного полотна на рубежах контроля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71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941</Words>
  <Application>Microsoft Office PowerPoint</Application>
  <PresentationFormat>Произвольный</PresentationFormat>
  <Paragraphs>202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Безопасный город Бишкек</vt:lpstr>
      <vt:lpstr>Основные характеристики проекта</vt:lpstr>
      <vt:lpstr>Основные вехи проекта</vt:lpstr>
      <vt:lpstr>1-й этап проекта</vt:lpstr>
      <vt:lpstr>1-й этап адресный перечень и оборудование</vt:lpstr>
      <vt:lpstr>2 – 4 этапы проекта</vt:lpstr>
      <vt:lpstr>Инновационный АПК КФВФ Призма</vt:lpstr>
      <vt:lpstr>Передвижные КФВФ</vt:lpstr>
      <vt:lpstr>Перекрестки</vt:lpstr>
      <vt:lpstr>Новые штрафы с 1 января 2019 г.</vt:lpstr>
      <vt:lpstr>Перекресток проспект Чуй – ул. Бейшеналиева</vt:lpstr>
      <vt:lpstr>Перекресток проспект Чуй – ул. Курманжан Датка</vt:lpstr>
      <vt:lpstr>Перекресток пр. Жибек-Жолу  – ул. Абдрахманова</vt:lpstr>
      <vt:lpstr>Перекресток ул. Абдрахманова – ул. Боконбаева</vt:lpstr>
      <vt:lpstr>Перекресток ул. Абдрахманова – ул. Московская</vt:lpstr>
      <vt:lpstr>Перекресток ул. М. Горького  – 7 апреля</vt:lpstr>
      <vt:lpstr>Перекресток пр. Чуй– бул. Молодая Гвардия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город</dc:title>
  <dc:creator>ALEXANDER PYAVKIN</dc:creator>
  <cp:lastModifiedBy>Кубанычбек Джусупов</cp:lastModifiedBy>
  <cp:revision>78</cp:revision>
  <cp:lastPrinted>2018-12-17T08:01:53Z</cp:lastPrinted>
  <dcterms:created xsi:type="dcterms:W3CDTF">2018-12-10T11:44:27Z</dcterms:created>
  <dcterms:modified xsi:type="dcterms:W3CDTF">2018-12-19T13:23:42Z</dcterms:modified>
</cp:coreProperties>
</file>