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306" r:id="rId3"/>
    <p:sldId id="335" r:id="rId4"/>
    <p:sldId id="326" r:id="rId5"/>
    <p:sldId id="315" r:id="rId6"/>
    <p:sldId id="331" r:id="rId7"/>
    <p:sldId id="332" r:id="rId8"/>
    <p:sldId id="333" r:id="rId9"/>
  </p:sldIdLst>
  <p:sldSz cx="12192000" cy="6858000"/>
  <p:notesSz cx="10020300" cy="144494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4341591" cy="723385"/>
          </a:xfrm>
          <a:prstGeom prst="rect">
            <a:avLst/>
          </a:prstGeom>
        </p:spPr>
        <p:txBody>
          <a:bodyPr vert="horz" lIns="132279" tIns="66138" rIns="132279" bIns="66138" rtlCol="0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6400" y="2"/>
            <a:ext cx="4341591" cy="723385"/>
          </a:xfrm>
          <a:prstGeom prst="rect">
            <a:avLst/>
          </a:prstGeom>
        </p:spPr>
        <p:txBody>
          <a:bodyPr vert="horz" lIns="132279" tIns="66138" rIns="132279" bIns="66138" rtlCol="0"/>
          <a:lstStyle>
            <a:lvl1pPr algn="r">
              <a:defRPr sz="1700"/>
            </a:lvl1pPr>
          </a:lstStyle>
          <a:p>
            <a:fld id="{38C2F964-9B28-41E0-AF56-3A97FB99FD56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76275" y="1806575"/>
            <a:ext cx="8667750" cy="4875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79" tIns="66138" rIns="132279" bIns="6613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2263" y="6954587"/>
            <a:ext cx="8015778" cy="5688661"/>
          </a:xfrm>
          <a:prstGeom prst="rect">
            <a:avLst/>
          </a:prstGeom>
        </p:spPr>
        <p:txBody>
          <a:bodyPr vert="horz" lIns="132279" tIns="66138" rIns="132279" bIns="6613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13726040"/>
            <a:ext cx="4341591" cy="723385"/>
          </a:xfrm>
          <a:prstGeom prst="rect">
            <a:avLst/>
          </a:prstGeom>
        </p:spPr>
        <p:txBody>
          <a:bodyPr vert="horz" lIns="132279" tIns="66138" rIns="132279" bIns="66138" rtlCol="0" anchor="b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6400" y="13726040"/>
            <a:ext cx="4341591" cy="723385"/>
          </a:xfrm>
          <a:prstGeom prst="rect">
            <a:avLst/>
          </a:prstGeom>
        </p:spPr>
        <p:txBody>
          <a:bodyPr vert="horz" lIns="132279" tIns="66138" rIns="132279" bIns="66138" rtlCol="0" anchor="b"/>
          <a:lstStyle>
            <a:lvl1pPr algn="r">
              <a:defRPr sz="1700"/>
            </a:lvl1pPr>
          </a:lstStyle>
          <a:p>
            <a:fld id="{8650BC92-8B48-4338-A567-545C8D0D58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199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43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357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91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704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7503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485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201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275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328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446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3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C8E11-7280-4364-99E8-BF9595731EAD}" type="datetimeFigureOut">
              <a:rPr lang="ru-RU" smtClean="0"/>
              <a:t>16.12.2019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DEDC2-4832-4DFE-9132-B7335974FA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22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9329" y="3194304"/>
            <a:ext cx="10838687" cy="3239547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 smtClean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sz="400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Презентация проекта постановления </a:t>
            </a:r>
            <a:r>
              <a:rPr lang="ru-RU" sz="3200" b="1" dirty="0" err="1" smtClean="0">
                <a:latin typeface="+mn-lt"/>
                <a:cs typeface="Times New Roman" panose="02020603050405020304" pitchFamily="18" charset="0"/>
              </a:rPr>
              <a:t>Бишкекского</a:t>
            </a:r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latin typeface="+mn-lt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городского </a:t>
            </a:r>
            <a:r>
              <a:rPr lang="ru-RU" sz="3200" b="1" dirty="0" err="1" smtClean="0">
                <a:latin typeface="+mn-lt"/>
                <a:cs typeface="Times New Roman" panose="02020603050405020304" pitchFamily="18" charset="0"/>
              </a:rPr>
              <a:t>кенеша</a:t>
            </a:r>
            <a:r>
              <a:rPr lang="ru-RU" sz="3200" b="1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sz="3100" b="1" dirty="0" smtClean="0">
                <a:latin typeface="+mn-lt"/>
                <a:cs typeface="Times New Roman" panose="02020603050405020304" pitchFamily="18" charset="0"/>
              </a:rPr>
              <a:t>«Об утверждении </a:t>
            </a:r>
            <a:r>
              <a:rPr lang="ru-RU" sz="3100" b="1" dirty="0" smtClean="0">
                <a:latin typeface="+mn-lt"/>
              </a:rPr>
              <a:t>Положения</a:t>
            </a:r>
            <a:r>
              <a:rPr lang="ru-RU" sz="3100" b="1" dirty="0">
                <a:latin typeface="+mn-lt"/>
              </a:rPr>
              <a:t/>
            </a:r>
            <a:br>
              <a:rPr lang="ru-RU" sz="3100" b="1" dirty="0">
                <a:latin typeface="+mn-lt"/>
              </a:rPr>
            </a:br>
            <a:r>
              <a:rPr lang="ru-RU" sz="3100" b="1" dirty="0">
                <a:latin typeface="+mn-lt"/>
              </a:rPr>
              <a:t>о порядке изменения границ (конфигурации), функционального назначения и замены земельных </a:t>
            </a:r>
            <a:r>
              <a:rPr lang="ru-RU" sz="3100" b="1" dirty="0" smtClean="0">
                <a:latin typeface="+mn-lt"/>
              </a:rPr>
              <a:t>участков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26126" y="1784733"/>
            <a:ext cx="3064526" cy="27652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C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  <a:t/>
            </a:r>
            <a:br>
              <a:rPr lang="ru-RU" dirty="0">
                <a:solidFill>
                  <a:srgbClr val="C00000"/>
                </a:solidFill>
                <a:latin typeface="Arial Narrow" panose="020B0606020202030204" pitchFamily="34" charset="0"/>
                <a:cs typeface="Aharoni" panose="02010803020104030203" pitchFamily="2" charset="-79"/>
              </a:rPr>
            </a:b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785" y="1086228"/>
            <a:ext cx="1655865" cy="1669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71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7594" y="1255777"/>
            <a:ext cx="6305450" cy="444224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ru-RU" sz="2000" b="1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C3047CF-AB7B-4A96-94BC-309B7DDBB7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29" y="418017"/>
            <a:ext cx="663767" cy="694062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3755136" y="493776"/>
            <a:ext cx="3840480" cy="542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Что сделано?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 </a:t>
            </a:r>
            <a:endParaRPr lang="ru-RU" sz="2000" b="1" dirty="0"/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673171" y="1700001"/>
            <a:ext cx="6739873" cy="3048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90170" indent="0" algn="ctr">
              <a:spcAft>
                <a:spcPts val="0"/>
              </a:spcAft>
              <a:buNone/>
            </a:pPr>
            <a:r>
              <a:rPr lang="ru-RU" sz="2600" b="1" dirty="0">
                <a:cs typeface="Calibri" panose="020F0502020204030204" pitchFamily="34" charset="0"/>
              </a:rPr>
              <a:t>Разработан Проект положения </a:t>
            </a:r>
            <a:r>
              <a:rPr lang="ru-RU" b="1" dirty="0"/>
              <a:t>о порядке изменения границ (конфигурации), функционального назначения и замены земельных </a:t>
            </a:r>
            <a:r>
              <a:rPr lang="ru-RU" b="1" dirty="0" smtClean="0">
                <a:cs typeface="Times New Roman" panose="02020603050405020304" pitchFamily="18" charset="0"/>
              </a:rPr>
              <a:t> участков</a:t>
            </a:r>
            <a:endParaRPr lang="ru-RU" dirty="0"/>
          </a:p>
          <a:p>
            <a:pPr algn="ctr"/>
            <a:endParaRPr lang="ru-RU" b="1" dirty="0" smtClean="0"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</a:t>
            </a:r>
            <a:endParaRPr lang="ru-RU" sz="2000" b="1" dirty="0"/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1107594" y="5412642"/>
            <a:ext cx="5985244" cy="835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0" lvl="5" indent="0" algn="ctr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b="1" dirty="0" smtClean="0"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 </a:t>
            </a:r>
            <a:endParaRPr lang="ru-RU" sz="2000" b="1" dirty="0"/>
          </a:p>
        </p:txBody>
      </p:sp>
      <p:pic>
        <p:nvPicPr>
          <p:cNvPr id="1028" name="Picture 4" descr="ÐÐ°ÑÑÐ¸Ð½ÐºÐ¸ Ð¿Ð¾ Ð·Ð°Ð¿ÑÐ¾ÑÑ Ð±ÐµÐ»ÑÐµ ÑÐµÐ»Ð¾Ð²ÐµÑÐºÐ¸ Ð³Ð¾ÑÐ¾Ð²ÑÐ¹ Ð¿ÑÐ¾ÐµÐºÑ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496" y="3650781"/>
            <a:ext cx="4669536" cy="259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43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44" y="0"/>
            <a:ext cx="9700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47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8058334" y="548312"/>
            <a:ext cx="3948342" cy="52181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Площадь </a:t>
            </a:r>
            <a:r>
              <a:rPr lang="ru-RU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другого земельного участка не может превышать общей </a:t>
            </a:r>
            <a:r>
              <a:rPr lang="ru-RU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площади </a:t>
            </a:r>
            <a:r>
              <a:rPr lang="ru-RU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ранее предоставленного земельного участка и расположен в той же зональности </a:t>
            </a:r>
            <a:r>
              <a:rPr lang="ru-RU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000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изымаемого земельного участка для общественных и государственных нужд и должен иметь такое же функциональное назначение, что и ранее предоставленный земельный </a:t>
            </a:r>
            <a:r>
              <a:rPr lang="ru-RU" sz="2000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участок.</a:t>
            </a:r>
            <a:endParaRPr lang="ru-RU" sz="2000" dirty="0">
              <a:effectLst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0" y="1853185"/>
            <a:ext cx="4758251" cy="490118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000" b="1" dirty="0">
                <a:solidFill>
                  <a:schemeClr val="tx1"/>
                </a:solidFill>
                <a:ea typeface="Times New Roman" panose="02020603050405020304" pitchFamily="18" charset="0"/>
              </a:rPr>
              <a:t>невозможности освоения земельного участка по независящим от него обстоятельствам (наличие инженерных сетей и коммуникаций, либо сведений о планируемом развитии инженерных коммуникаций в данном районе, возможных мощностях планируемых инженерных коммуникаций, сроках их ввода, а также жалобы соседствующих субъектов). При этом, вышеуказанные обстоятельства подтверждается заключением уполномоченных органов.</a:t>
            </a:r>
            <a:r>
              <a:rPr lang="ru-RU" sz="2000" b="1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Заголовок 3"/>
          <p:cNvSpPr>
            <a:spLocks noGrp="1"/>
          </p:cNvSpPr>
          <p:nvPr>
            <p:ph type="title"/>
          </p:nvPr>
        </p:nvSpPr>
        <p:spPr>
          <a:xfrm>
            <a:off x="426714" y="-3431"/>
            <a:ext cx="4331537" cy="18566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 algn="ctr"/>
            <a:endParaRPr lang="ru-RU" dirty="0" smtClean="0">
              <a:solidFill>
                <a:schemeClr val="tx1"/>
              </a:solidFill>
            </a:endParaRPr>
          </a:p>
          <a:p>
            <a:pPr indent="449580" algn="just"/>
            <a:r>
              <a:rPr lang="ru-RU" sz="240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Другой земельный участок предоставляется физическим и юридическим лицам (заявителям) в случае:</a:t>
            </a:r>
            <a:r>
              <a:rPr 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tx1"/>
                </a:solidFill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cs typeface="Times New Roman" panose="02020603050405020304" pitchFamily="18" charset="0"/>
              </a:rPr>
            </a:br>
            <a:endParaRPr lang="ru-RU" sz="2200" b="1" dirty="0" smtClean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algn="just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39646" y="4075518"/>
            <a:ext cx="3218688" cy="267885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9580" algn="just"/>
            <a:r>
              <a:rPr lang="ru-RU" b="1" dirty="0" smtClean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изъятия </a:t>
            </a:r>
            <a:r>
              <a:rPr lang="ru-RU" b="1" dirty="0">
                <a:solidFill>
                  <a:schemeClr val="tx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ранее предоставленного в срочное пользование земельного участка для общественных и государственных нужд</a:t>
            </a:r>
            <a:r>
              <a:rPr lang="ru-RU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effectLst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4974336" y="173462"/>
            <a:ext cx="3083998" cy="749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Последствия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2" descr="ÐÐ¾ÑÐ¾Ð¶ÐµÐµ Ð¸Ð·Ð¾Ð±ÑÐ°Ð¶ÐµÐ½Ð¸Ðµ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55" t="24709" r="8820" b="43844"/>
          <a:stretch/>
        </p:blipFill>
        <p:spPr bwMode="auto">
          <a:xfrm>
            <a:off x="4839646" y="1061036"/>
            <a:ext cx="3108960" cy="287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691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722" y="312738"/>
            <a:ext cx="4157472" cy="557599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 smtClean="0">
                <a:latin typeface="+mn-lt"/>
              </a:rPr>
              <a:t>Комиссия принимает решение: </a:t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>
                <a:latin typeface="+mn-lt"/>
              </a:rPr>
              <a:t>Комиссия принимает решения: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а) о закреплении земельных участков путем переговоров для предоставления прямого предоставления;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б) о выставлении земельных участков на аукцион;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в) об установлении арендной платы;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г) о сроках пользования земельного участка;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д) об установлении стартовой стоимости земельного участка при выставлении на аукцион.</a:t>
            </a:r>
            <a:br>
              <a:rPr lang="ru-RU" sz="2400" b="1" dirty="0">
                <a:latin typeface="+mn-lt"/>
              </a:rPr>
            </a:br>
            <a:r>
              <a:rPr lang="ru-RU" sz="2400" b="1" dirty="0">
                <a:latin typeface="+mn-lt"/>
              </a:rPr>
              <a:t>через электронный аукцион.</a:t>
            </a:r>
            <a:br>
              <a:rPr lang="ru-RU" sz="2400" b="1" dirty="0">
                <a:latin typeface="+mn-lt"/>
              </a:rPr>
            </a:b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6287" y="4835526"/>
            <a:ext cx="4108704" cy="1182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chemeClr val="accent1"/>
                </a:solidFill>
              </a:rPr>
              <a:t>Заседания комиссии проводятся не менее 2-х раз в месяц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24002" y="312738"/>
            <a:ext cx="4242192" cy="5378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62F9478-6F61-4AE3-9928-4A9C802072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5" y="246513"/>
            <a:ext cx="616027" cy="694062"/>
          </a:xfrm>
          <a:prstGeom prst="rect">
            <a:avLst/>
          </a:prstGeom>
        </p:spPr>
      </p:pic>
      <p:sp>
        <p:nvSpPr>
          <p:cNvPr id="4" name="AutoShape 2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sp>
        <p:nvSpPr>
          <p:cNvPr id="6" name="AutoShape 4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pic>
        <p:nvPicPr>
          <p:cNvPr id="2054" name="Picture 6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0" b="12575"/>
          <a:stretch/>
        </p:blipFill>
        <p:spPr bwMode="auto">
          <a:xfrm>
            <a:off x="6582590" y="2517207"/>
            <a:ext cx="4157473" cy="187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6582590" y="593544"/>
            <a:ext cx="4347083" cy="19236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ru-RU" sz="2800" b="1" dirty="0" smtClean="0">
                <a:solidFill>
                  <a:schemeClr val="accent1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800" b="1" dirty="0">
                <a:solidFill>
                  <a:schemeClr val="accent1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Комиссии утверждается решением мэрии города Бишкек, в котором определяется председатель и секретарь комиссии</a:t>
            </a:r>
            <a:endParaRPr lang="ru-RU" sz="2800" b="1" dirty="0">
              <a:solidFill>
                <a:schemeClr val="accent1"/>
              </a:solidFill>
              <a:latin typeface="+mn-lt"/>
              <a:ea typeface="@MingLiU_HKSCS-ExtB" panose="02020500000000000000" pitchFamily="18" charset="-120"/>
              <a:cs typeface="Times New Roman" panose="02020603050405020304" pitchFamily="18" charset="0"/>
            </a:endParaRPr>
          </a:p>
          <a:p>
            <a:endParaRPr lang="ru-RU" sz="3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4438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8722" y="312738"/>
            <a:ext cx="4157472" cy="5575998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+mn-lt"/>
              </a:rPr>
              <a:t>Результаты заседаний Комиссии оформляются протоколами в трех экземплярах, каждый из которых подписывается секретарем, председателем   и всеми присутствующими членами Комиссий, в день заседания комиссии</a:t>
            </a:r>
            <a:r>
              <a:rPr lang="ru-RU" sz="2400" dirty="0" smtClean="0">
                <a:latin typeface="+mn-lt"/>
              </a:rPr>
              <a:t>.</a:t>
            </a:r>
            <a:r>
              <a:rPr lang="ru-RU" sz="2400" b="1" dirty="0" smtClean="0">
                <a:latin typeface="+mn-lt"/>
              </a:rPr>
              <a:t>.</a:t>
            </a:r>
            <a:r>
              <a:rPr lang="ru-RU" sz="2400" b="1" dirty="0">
                <a:latin typeface="+mn-lt"/>
              </a:rPr>
              <a:t/>
            </a:r>
            <a:br>
              <a:rPr lang="ru-RU" sz="2400" b="1" dirty="0">
                <a:latin typeface="+mn-lt"/>
              </a:rPr>
            </a:br>
            <a:endParaRPr lang="ru-RU" sz="24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36287" y="4835526"/>
            <a:ext cx="4108704" cy="11826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924002" y="312738"/>
            <a:ext cx="4242192" cy="53780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62F9478-6F61-4AE3-9928-4A9C802072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95" y="246513"/>
            <a:ext cx="616027" cy="694062"/>
          </a:xfrm>
          <a:prstGeom prst="rect">
            <a:avLst/>
          </a:prstGeom>
        </p:spPr>
      </p:pic>
      <p:sp>
        <p:nvSpPr>
          <p:cNvPr id="4" name="AutoShape 2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sp>
        <p:nvSpPr>
          <p:cNvPr id="6" name="AutoShape 4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pic>
        <p:nvPicPr>
          <p:cNvPr id="2054" name="Picture 6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70" b="12575"/>
          <a:stretch/>
        </p:blipFill>
        <p:spPr bwMode="auto">
          <a:xfrm>
            <a:off x="7278623" y="3340607"/>
            <a:ext cx="4157473" cy="1877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Заголовок 1"/>
          <p:cNvSpPr txBox="1">
            <a:spLocks/>
          </p:cNvSpPr>
          <p:nvPr/>
        </p:nvSpPr>
        <p:spPr>
          <a:xfrm>
            <a:off x="6582590" y="246512"/>
            <a:ext cx="4853506" cy="309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sz="8000" b="1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Заседания </a:t>
            </a:r>
            <a:r>
              <a:rPr lang="ru-RU" sz="80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Комиссии ведет председатель комиссии, в его отсутствие - один из заместителей председателя Комиссии. </a:t>
            </a:r>
            <a:endParaRPr lang="ru-RU" sz="8000" b="1" dirty="0"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7200" algn="just">
              <a:lnSpc>
                <a:spcPct val="115000"/>
              </a:lnSpc>
              <a:spcAft>
                <a:spcPts val="0"/>
              </a:spcAft>
            </a:pPr>
            <a:r>
              <a:rPr lang="ru-RU" sz="8000" b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При проведении заседаний Комиссии ведется видеозапись в онлайн режиме, посредством прямой видеотрансляции в сети Интернет (на официальной странице в социальных сетях).</a:t>
            </a:r>
            <a:endParaRPr lang="ru-RU" sz="8000" b="1" dirty="0">
              <a:latin typeface="+mn-lt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8000" b="1" dirty="0">
                <a:latin typeface="+mn-lt"/>
                <a:ea typeface="Cambria" panose="02040503050406030204" pitchFamily="18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endParaRPr lang="ru-RU" sz="2800" b="1" dirty="0" smtClean="0">
              <a:solidFill>
                <a:schemeClr val="accent1"/>
              </a:solidFill>
              <a:latin typeface="+mn-lt"/>
              <a:ea typeface="@MingLiU_HKSCS-ExtB" panose="02020500000000000000" pitchFamily="18" charset="-120"/>
              <a:cs typeface="Times New Roman" panose="02020603050405020304" pitchFamily="18" charset="0"/>
            </a:endParaRPr>
          </a:p>
          <a:p>
            <a:endParaRPr lang="ru-RU" sz="3100" b="1" dirty="0">
              <a:latin typeface="+mn-lt"/>
            </a:endParaRPr>
          </a:p>
        </p:txBody>
      </p:sp>
      <p:sp>
        <p:nvSpPr>
          <p:cNvPr id="10" name="AutoShape 2" descr="ÐÐ°ÑÑÐ¸Ð½ÐºÐ¸ Ð¿Ð¾ Ð·Ð°Ð¿ÑÐ¾ÑÑ Ð¸ÐºÐ¾Ð½ÐºÐ¸ ÐºÐ°Ð¼ÐµÑÐ°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8948" y="2878391"/>
            <a:ext cx="1209675" cy="1209675"/>
          </a:xfrm>
          <a:prstGeom prst="rect">
            <a:avLst/>
          </a:prstGeom>
        </p:spPr>
      </p:pic>
      <p:sp>
        <p:nvSpPr>
          <p:cNvPr id="12" name="AutoShape 4" descr="ÐÐ°ÑÑÐ¸Ð½ÐºÐ¸ Ð¿Ð¾ Ð·Ð°Ð¿ÑÐ¾ÑÑ Ð¸ÐºÐ¾Ð½ÐºÐ¸ ÐºÐ°Ð¼ÐµÑÐ°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sp>
        <p:nvSpPr>
          <p:cNvPr id="13" name="AutoShape 6" descr="ÐÐ°ÑÑÐ¸Ð½ÐºÐ¸ Ð¿Ð¾ Ð·Ð°Ð¿ÑÐ¾ÑÑ Ð¸ÐºÐ¾Ð½ÐºÐ¸ ÐºÐ°Ð¼ÐµÑÐ°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</p:spTree>
    <p:extLst>
      <p:ext uri="{BB962C8B-B14F-4D97-AF65-F5344CB8AC3E}">
        <p14:creationId xmlns:p14="http://schemas.microsoft.com/office/powerpoint/2010/main" val="13139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1343827"/>
            <a:ext cx="5199761" cy="1850477"/>
          </a:xfrm>
        </p:spPr>
        <p:txBody>
          <a:bodyPr>
            <a:noAutofit/>
          </a:bodyPr>
          <a:lstStyle/>
          <a:p>
            <a:pPr algn="just"/>
            <a:r>
              <a:rPr lang="ru-RU" sz="2000" b="1" dirty="0" smtClean="0">
                <a:latin typeface="+mn-lt"/>
              </a:rPr>
              <a:t>На основании решения комиссии уполномоченный орган в течение 15 рабочих дней заключает с заявителем дополнительное соглашение</a:t>
            </a:r>
            <a:r>
              <a:rPr lang="ru-RU" sz="2000" b="1" dirty="0" smtClean="0">
                <a:latin typeface="+mn-lt"/>
              </a:rPr>
              <a:t>.</a:t>
            </a:r>
            <a:r>
              <a:rPr lang="ru-RU" sz="2000" b="1" dirty="0">
                <a:latin typeface="+mn-lt"/>
              </a:rPr>
              <a:t/>
            </a:r>
            <a:br>
              <a:rPr lang="ru-RU" sz="2000" b="1" dirty="0">
                <a:latin typeface="+mn-lt"/>
              </a:rPr>
            </a:b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0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88736" y="3364992"/>
            <a:ext cx="5742432" cy="319430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ru-RU" sz="3200" b="1" dirty="0"/>
          </a:p>
          <a:p>
            <a:pPr marL="0" indent="0" algn="just">
              <a:buNone/>
            </a:pPr>
            <a:r>
              <a:rPr lang="ru-RU" sz="3200" b="1" dirty="0" smtClean="0"/>
              <a:t>      Дополнительное </a:t>
            </a:r>
            <a:r>
              <a:rPr lang="ru-RU" sz="3200" b="1" dirty="0"/>
              <a:t>соглашение подлежит направлению в уполномоченный орган по землеустройству и регистрации для внесения в Единый государственный реестр прав на недвижимое имущество записи об изменении границ (конфигурации) либо функциональном назначении земельного </a:t>
            </a:r>
            <a:r>
              <a:rPr lang="ru-RU" sz="3200" b="1" smtClean="0"/>
              <a:t>участка. Расходы </a:t>
            </a:r>
            <a:r>
              <a:rPr lang="ru-RU" sz="3200" b="1" dirty="0"/>
              <a:t>по регистрации дополнительного соглашения и дальнейшей регистрации возлагается на уполномоченный орган. </a:t>
            </a:r>
          </a:p>
          <a:p>
            <a:pPr marL="0" indent="0" algn="just">
              <a:buNone/>
            </a:pPr>
            <a:endParaRPr lang="ru-RU" sz="3200" b="1" dirty="0"/>
          </a:p>
          <a:p>
            <a:pPr marL="0" indent="0" algn="ctr">
              <a:buNone/>
            </a:pPr>
            <a:endParaRPr lang="ru-RU" b="1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049106" y="7937"/>
            <a:ext cx="5056725" cy="2676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ru-RU" b="1" dirty="0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F62F9478-6F61-4AE3-9928-4A9C802072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80" y="263644"/>
            <a:ext cx="616027" cy="6940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9666" y="3602736"/>
            <a:ext cx="2591918" cy="2548128"/>
          </a:xfrm>
          <a:prstGeom prst="rect">
            <a:avLst/>
          </a:prstGeom>
        </p:spPr>
      </p:pic>
      <p:sp>
        <p:nvSpPr>
          <p:cNvPr id="4" name="AutoShape 2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sp>
        <p:nvSpPr>
          <p:cNvPr id="6" name="AutoShape 4" descr="ÐÐ°ÑÑÐ¸Ð½ÐºÐ¸ Ð¿Ð¾ Ð·Ð°Ð¿ÑÐ¾ÑÑ Ð±ÐµÐ»ÑÐµ ÑÐµÐ»Ð¾Ð²ÐµÑÐºÐ¸ Ð°ÑÐºÑÐ¸Ð¾Ð½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"/>
          </a:p>
        </p:txBody>
      </p:sp>
      <p:pic>
        <p:nvPicPr>
          <p:cNvPr id="5122" name="Picture 2" descr="ÐÐ°ÑÑÐ¸Ð½ÐºÐ¸ Ð¿Ð¾ Ð·Ð°Ð¿ÑÐ¾ÑÑ Ð±ÐµÐ»ÑÐµ ÑÐµÐ»Ð¾Ð²ÐµÑÐºÐ¸ Ð±ÑÐ¼Ð°Ð³Ð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788" y="449797"/>
            <a:ext cx="3948020" cy="2915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Скругленный прямоугольник 13"/>
          <p:cNvSpPr/>
          <p:nvPr/>
        </p:nvSpPr>
        <p:spPr>
          <a:xfrm>
            <a:off x="4011167" y="201377"/>
            <a:ext cx="4017293" cy="9490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accent1"/>
                </a:solidFill>
              </a:rPr>
              <a:t>ДОГОВОР</a:t>
            </a:r>
            <a:endParaRPr lang="en-US" sz="2800" b="1" dirty="0">
              <a:solidFill>
                <a:schemeClr val="accent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872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C3047CF-AB7B-4A96-94BC-309B7DDBB7F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29" y="418017"/>
            <a:ext cx="663767" cy="694062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3755136" y="493776"/>
            <a:ext cx="3840480" cy="5425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Что сделано?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 </a:t>
            </a:r>
            <a:endParaRPr lang="ru-RU" sz="2000" b="1" dirty="0"/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673171" y="1700001"/>
            <a:ext cx="6739873" cy="30489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90170" indent="0" algn="ctr">
              <a:spcAft>
                <a:spcPts val="0"/>
              </a:spcAft>
              <a:buNone/>
            </a:pPr>
            <a:r>
              <a:rPr lang="ru-RU" sz="2400" b="1" dirty="0" smtClean="0">
                <a:cs typeface="Calibri" panose="020F0502020204030204" pitchFamily="34" charset="0"/>
              </a:rPr>
              <a:t>Проект постановления </a:t>
            </a:r>
            <a:r>
              <a:rPr lang="ru-RU" sz="2400" b="1" dirty="0" err="1" smtClean="0">
                <a:cs typeface="Calibri" panose="020F0502020204030204" pitchFamily="34" charset="0"/>
              </a:rPr>
              <a:t>Бишкекского</a:t>
            </a:r>
            <a:r>
              <a:rPr lang="ru-RU" sz="2400" b="1" dirty="0" smtClean="0">
                <a:cs typeface="Calibri" panose="020F0502020204030204" pitchFamily="34" charset="0"/>
              </a:rPr>
              <a:t> городского </a:t>
            </a:r>
            <a:r>
              <a:rPr lang="ru-RU" sz="2400" b="1" dirty="0" err="1" smtClean="0">
                <a:cs typeface="Calibri" panose="020F0502020204030204" pitchFamily="34" charset="0"/>
              </a:rPr>
              <a:t>кенеша</a:t>
            </a:r>
            <a:r>
              <a:rPr lang="ru-RU" sz="2400" b="1" dirty="0" smtClean="0">
                <a:cs typeface="Calibri" panose="020F0502020204030204" pitchFamily="34" charset="0"/>
              </a:rPr>
              <a:t> « Об утверждении Положения </a:t>
            </a:r>
            <a:r>
              <a:rPr lang="ru-RU" sz="2400" b="1" dirty="0" smtClean="0"/>
              <a:t>о </a:t>
            </a:r>
            <a:r>
              <a:rPr lang="ru-RU" sz="2400" b="1" dirty="0"/>
              <a:t>порядке изменения границ (конфигурации), функционального назначения и замены земельных </a:t>
            </a:r>
            <a:r>
              <a:rPr lang="ru-RU" sz="2400" b="1" dirty="0"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cs typeface="Calibri" panose="020F0502020204030204" pitchFamily="34" charset="0"/>
              </a:rPr>
              <a:t>был размещен на сайте БГК</a:t>
            </a:r>
            <a:endParaRPr lang="ru-RU" sz="2400" b="1" dirty="0"/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5138139D-E930-49D9-8887-BD17D6F28E26}"/>
              </a:ext>
            </a:extLst>
          </p:cNvPr>
          <p:cNvSpPr txBox="1">
            <a:spLocks/>
          </p:cNvSpPr>
          <p:nvPr/>
        </p:nvSpPr>
        <p:spPr>
          <a:xfrm>
            <a:off x="1107594" y="5412642"/>
            <a:ext cx="5985244" cy="835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0" lvl="5" indent="0" algn="ctr">
              <a:buNone/>
            </a:pP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b="1" dirty="0" smtClean="0">
                <a:cs typeface="Times New Roman" panose="02020603050405020304" pitchFamily="18" charset="0"/>
              </a:rPr>
              <a:t> 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sz="2000" b="1" dirty="0" smtClean="0"/>
              <a:t>                      </a:t>
            </a:r>
            <a:endParaRPr lang="ru-RU" sz="2000" b="1" dirty="0"/>
          </a:p>
        </p:txBody>
      </p:sp>
      <p:pic>
        <p:nvPicPr>
          <p:cNvPr id="1028" name="Picture 4" descr="ÐÐ°ÑÑÐ¸Ð½ÐºÐ¸ Ð¿Ð¾ Ð·Ð°Ð¿ÑÐ¾ÑÑ Ð±ÐµÐ»ÑÐµ ÑÐµÐ»Ð¾Ð²ÐµÑÐºÐ¸ Ð³Ð¾ÑÐ¾Ð²ÑÐ¹ Ð¿ÑÐ¾ÐµÐºÑ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496" y="3650781"/>
            <a:ext cx="4669536" cy="259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264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3801</TotalTime>
  <Words>331</Words>
  <Application>Microsoft Office PowerPoint</Application>
  <PresentationFormat>Широкоэкранный</PresentationFormat>
  <Paragraphs>35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@MingLiU_HKSCS-ExtB</vt:lpstr>
      <vt:lpstr>Aharoni</vt:lpstr>
      <vt:lpstr>Arial</vt:lpstr>
      <vt:lpstr>Arial Narrow</vt:lpstr>
      <vt:lpstr>Calibri</vt:lpstr>
      <vt:lpstr>Calibri Light</vt:lpstr>
      <vt:lpstr>Cambria</vt:lpstr>
      <vt:lpstr>Times New Roman</vt:lpstr>
      <vt:lpstr>Тема Office</vt:lpstr>
      <vt:lpstr>                           Презентация проекта постановления Бишкекского  городского кенеша «Об утверждении Положения о порядке изменения границ (конфигурации), функционального назначения и замены земельных участков» </vt:lpstr>
      <vt:lpstr>Презентация PowerPoint</vt:lpstr>
      <vt:lpstr>Презентация PowerPoint</vt:lpstr>
      <vt:lpstr>  Другой земельный участок предоставляется физическим и юридическим лицам (заявителям) в случае:   </vt:lpstr>
      <vt:lpstr>Комиссия принимает решение:   Комиссия принимает решения: а) о закреплении земельных участков путем переговоров для предоставления прямого предоставления; б) о выставлении земельных участков на аукцион; в) об установлении арендной платы; г) о сроках пользования земельного участка; д) об установлении стартовой стоимости земельного участка при выставлении на аукцион. через электронный аукцион. </vt:lpstr>
      <vt:lpstr>Результаты заседаний Комиссии оформляются протоколами в трех экземплярах, каждый из которых подписывается секретарем, председателем   и всеми присутствующими членами Комиссий, в день заседания комиссии.. </vt:lpstr>
      <vt:lpstr>На основании решения комиссии уполномоченный орган в течение 15 рабочих дней заключает с заявителем дополнительное соглашение.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Плановая реорганизация информационной инфраструктуры МП «Бишкекглавархитектура»  ЭЛЕКТРОННЫЙ ДОКУМЕНТООБОРОТ</dc:title>
  <dc:creator>admin</dc:creator>
  <cp:lastModifiedBy>Жылдыз Атайбекова</cp:lastModifiedBy>
  <cp:revision>207</cp:revision>
  <cp:lastPrinted>2019-03-01T10:47:11Z</cp:lastPrinted>
  <dcterms:created xsi:type="dcterms:W3CDTF">2019-02-28T14:24:37Z</dcterms:created>
  <dcterms:modified xsi:type="dcterms:W3CDTF">2019-12-16T08:11:22Z</dcterms:modified>
</cp:coreProperties>
</file>