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72" r:id="rId4"/>
    <p:sldId id="275" r:id="rId5"/>
    <p:sldId id="274" r:id="rId6"/>
    <p:sldId id="282" r:id="rId7"/>
    <p:sldId id="283" r:id="rId8"/>
    <p:sldId id="276" r:id="rId9"/>
    <p:sldId id="280" r:id="rId10"/>
    <p:sldId id="28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8D24597-8A7C-49B0-97FC-9076812A9C47}">
          <p14:sldIdLst>
            <p14:sldId id="269"/>
            <p14:sldId id="270"/>
            <p14:sldId id="272"/>
            <p14:sldId id="275"/>
            <p14:sldId id="274"/>
            <p14:sldId id="282"/>
            <p14:sldId id="283"/>
            <p14:sldId id="276"/>
            <p14:sldId id="280"/>
            <p14:sldId id="281"/>
          </p14:sldIdLst>
        </p14:section>
        <p14:section name="Раздел без заголовка" id="{9C35B0A0-44C8-453C-BF7B-A0D6ECA58EE9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D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714" y="-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E7937E-869D-4153-A4B8-2D9AEE132FB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1E73FD-EF84-4D96-BEAD-6F473F3D21CF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Заявителем на продажу земельного участка в собственность вправе выступать арендатор земельного участка, находящегося в срочном (временном) пользовании на условиях аренды, если:</a:t>
          </a:r>
          <a:endParaRPr lang="ru-RU" dirty="0">
            <a:solidFill>
              <a:schemeClr val="bg1"/>
            </a:solidFill>
          </a:endParaRPr>
        </a:p>
      </dgm:t>
    </dgm:pt>
    <dgm:pt modelId="{39BBCF8D-2FF8-43BD-8FF6-60F2C82F051C}" type="parTrans" cxnId="{03D3B3D5-F1F9-4639-8710-C4550E2F3CFC}">
      <dgm:prSet/>
      <dgm:spPr/>
      <dgm:t>
        <a:bodyPr/>
        <a:lstStyle/>
        <a:p>
          <a:endParaRPr lang="ru-RU"/>
        </a:p>
      </dgm:t>
    </dgm:pt>
    <dgm:pt modelId="{81EF6FB4-EBCA-4B2C-9DA7-1E3843D8AAA9}" type="sibTrans" cxnId="{03D3B3D5-F1F9-4639-8710-C4550E2F3CFC}">
      <dgm:prSet/>
      <dgm:spPr/>
      <dgm:t>
        <a:bodyPr/>
        <a:lstStyle/>
        <a:p>
          <a:endParaRPr lang="ru-RU"/>
        </a:p>
      </dgm:t>
    </dgm:pt>
    <dgm:pt modelId="{BFCB5D46-4C86-470C-BF99-51B4A393F20E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</a:pPr>
          <a:r>
            <a:rPr lang="ru-RU" dirty="0" smtClean="0">
              <a:solidFill>
                <a:srgbClr val="002060"/>
              </a:solidFill>
            </a:rPr>
            <a:t>Имеется </a:t>
          </a:r>
          <a:r>
            <a:rPr lang="ru-RU" dirty="0" smtClean="0">
              <a:solidFill>
                <a:srgbClr val="002060"/>
              </a:solidFill>
            </a:rPr>
            <a:t>многоквартирный дом </a:t>
          </a:r>
          <a:r>
            <a:rPr lang="ru-RU" b="0" dirty="0" smtClean="0">
              <a:solidFill>
                <a:srgbClr val="002060"/>
              </a:solidFill>
            </a:rPr>
            <a:t>введенный в эксплуатацию</a:t>
          </a:r>
          <a:endParaRPr lang="ru-RU" b="0" dirty="0"/>
        </a:p>
      </dgm:t>
    </dgm:pt>
    <dgm:pt modelId="{B56AB16D-3006-4A5C-9EBE-2A087FD09511}" type="parTrans" cxnId="{F957C34E-B98E-4716-A567-6C9448B7C341}">
      <dgm:prSet/>
      <dgm:spPr/>
      <dgm:t>
        <a:bodyPr/>
        <a:lstStyle/>
        <a:p>
          <a:endParaRPr lang="ru-RU"/>
        </a:p>
      </dgm:t>
    </dgm:pt>
    <dgm:pt modelId="{89C5104D-CC27-4AB3-8B21-C82E5CE3257C}" type="sibTrans" cxnId="{F957C34E-B98E-4716-A567-6C9448B7C341}">
      <dgm:prSet/>
      <dgm:spPr/>
      <dgm:t>
        <a:bodyPr/>
        <a:lstStyle/>
        <a:p>
          <a:endParaRPr lang="ru-RU"/>
        </a:p>
      </dgm:t>
    </dgm:pt>
    <dgm:pt modelId="{DC75ED37-1CE9-4E7F-9452-7BEE5AA3053F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Строительная готовность составляет </a:t>
          </a:r>
          <a:r>
            <a:rPr lang="ru-RU" b="1" dirty="0" smtClean="0">
              <a:solidFill>
                <a:srgbClr val="002060"/>
              </a:solidFill>
            </a:rPr>
            <a:t>100 </a:t>
          </a:r>
          <a:r>
            <a:rPr lang="ru-RU" b="1" dirty="0" smtClean="0">
              <a:solidFill>
                <a:srgbClr val="002060"/>
              </a:solidFill>
            </a:rPr>
            <a:t>% от предусмотренной проектной документации</a:t>
          </a:r>
          <a:endParaRPr lang="ru-RU" dirty="0"/>
        </a:p>
      </dgm:t>
    </dgm:pt>
    <dgm:pt modelId="{B1DD325E-3F2B-4761-8866-816A6054F716}" type="parTrans" cxnId="{28414A79-051F-4388-A5F1-5ADC84309290}">
      <dgm:prSet/>
      <dgm:spPr/>
      <dgm:t>
        <a:bodyPr/>
        <a:lstStyle/>
        <a:p>
          <a:endParaRPr lang="ru-RU"/>
        </a:p>
      </dgm:t>
    </dgm:pt>
    <dgm:pt modelId="{A3480478-B030-4665-9147-3361CBC1B845}" type="sibTrans" cxnId="{28414A79-051F-4388-A5F1-5ADC84309290}">
      <dgm:prSet/>
      <dgm:spPr/>
      <dgm:t>
        <a:bodyPr/>
        <a:lstStyle/>
        <a:p>
          <a:endParaRPr lang="ru-RU"/>
        </a:p>
      </dgm:t>
    </dgm:pt>
    <dgm:pt modelId="{E102B86A-BD2D-4F30-8141-F52B67C994D3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Проект согласован  органом по архитектуре и строительству и имеет положительное заключение экспертизы проектной документации </a:t>
          </a:r>
          <a:endParaRPr lang="ru-RU" dirty="0"/>
        </a:p>
      </dgm:t>
    </dgm:pt>
    <dgm:pt modelId="{F2793FF4-815A-4B33-AF08-5D09B64F9AA6}" type="parTrans" cxnId="{633BA87E-F2B6-4C20-BA00-ADC9DDABFDFF}">
      <dgm:prSet/>
      <dgm:spPr/>
      <dgm:t>
        <a:bodyPr/>
        <a:lstStyle/>
        <a:p>
          <a:endParaRPr lang="ru-RU"/>
        </a:p>
      </dgm:t>
    </dgm:pt>
    <dgm:pt modelId="{3B7D6351-4BF3-4848-AA1C-E8D2FD7800F7}" type="sibTrans" cxnId="{633BA87E-F2B6-4C20-BA00-ADC9DDABFDFF}">
      <dgm:prSet/>
      <dgm:spPr/>
      <dgm:t>
        <a:bodyPr/>
        <a:lstStyle/>
        <a:p>
          <a:endParaRPr lang="ru-RU"/>
        </a:p>
      </dgm:t>
    </dgm:pt>
    <dgm:pt modelId="{2DF2073B-58CA-4DC8-9E4E-7632D761920A}">
      <dgm:prSet/>
      <dgm:spPr/>
      <dgm:t>
        <a:bodyPr/>
        <a:lstStyle/>
        <a:p>
          <a:endParaRPr lang="ru-RU"/>
        </a:p>
      </dgm:t>
    </dgm:pt>
    <dgm:pt modelId="{06598F95-9D8A-4482-B4E0-C0682507729A}" type="parTrans" cxnId="{C17227E3-492B-4B0C-B6C9-BE075F601DBE}">
      <dgm:prSet/>
      <dgm:spPr/>
      <dgm:t>
        <a:bodyPr/>
        <a:lstStyle/>
        <a:p>
          <a:endParaRPr lang="ru-RU"/>
        </a:p>
      </dgm:t>
    </dgm:pt>
    <dgm:pt modelId="{AB2AB23F-5172-474C-AC9C-4AA1F90CB49D}" type="sibTrans" cxnId="{C17227E3-492B-4B0C-B6C9-BE075F601DBE}">
      <dgm:prSet/>
      <dgm:spPr/>
      <dgm:t>
        <a:bodyPr/>
        <a:lstStyle/>
        <a:p>
          <a:endParaRPr lang="ru-RU"/>
        </a:p>
      </dgm:t>
    </dgm:pt>
    <dgm:pt modelId="{B643269E-00EA-4494-B0D1-1B4E5C4E61C8}">
      <dgm:prSet/>
      <dgm:spPr/>
      <dgm:t>
        <a:bodyPr/>
        <a:lstStyle/>
        <a:p>
          <a:endParaRPr lang="ru-RU"/>
        </a:p>
      </dgm:t>
    </dgm:pt>
    <dgm:pt modelId="{1BDE0493-28FF-4E3D-AE6D-B523315E8DBC}" type="parTrans" cxnId="{7EE6F60C-978F-4DB0-BD51-B71512894D4A}">
      <dgm:prSet/>
      <dgm:spPr/>
      <dgm:t>
        <a:bodyPr/>
        <a:lstStyle/>
        <a:p>
          <a:endParaRPr lang="ru-RU"/>
        </a:p>
      </dgm:t>
    </dgm:pt>
    <dgm:pt modelId="{DD3AF75B-517B-4FDE-AF0A-7D3DAC9BEDE4}" type="sibTrans" cxnId="{7EE6F60C-978F-4DB0-BD51-B71512894D4A}">
      <dgm:prSet/>
      <dgm:spPr/>
      <dgm:t>
        <a:bodyPr/>
        <a:lstStyle/>
        <a:p>
          <a:endParaRPr lang="ru-RU"/>
        </a:p>
      </dgm:t>
    </dgm:pt>
    <dgm:pt modelId="{551AE6BE-DDB0-4F33-8764-E56831116618}" type="pres">
      <dgm:prSet presAssocID="{2BE7937E-869D-4153-A4B8-2D9AEE132FB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B95B29-D519-41D8-A8F2-8BD4C1C78FC5}" type="pres">
      <dgm:prSet presAssocID="{601E73FD-EF84-4D96-BEAD-6F473F3D21CF}" presName="roof" presStyleLbl="dkBgShp" presStyleIdx="0" presStyleCnt="2" custScaleY="63822" custLinFactNeighborY="9250"/>
      <dgm:spPr/>
      <dgm:t>
        <a:bodyPr/>
        <a:lstStyle/>
        <a:p>
          <a:endParaRPr lang="ru-RU"/>
        </a:p>
      </dgm:t>
    </dgm:pt>
    <dgm:pt modelId="{F48BEF4A-9C75-40D2-8DA9-57C0A7A09390}" type="pres">
      <dgm:prSet presAssocID="{601E73FD-EF84-4D96-BEAD-6F473F3D21CF}" presName="pillars" presStyleCnt="0"/>
      <dgm:spPr/>
    </dgm:pt>
    <dgm:pt modelId="{5CCAE5B5-C3B9-431E-8306-DE2036F70C82}" type="pres">
      <dgm:prSet presAssocID="{601E73FD-EF84-4D96-BEAD-6F473F3D21CF}" presName="pillar1" presStyleLbl="node1" presStyleIdx="0" presStyleCnt="3" custScaleY="90909" custLinFactNeighborY="-98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6E77A6-83A6-44A3-9D48-01F6116C78BE}" type="pres">
      <dgm:prSet presAssocID="{DC75ED37-1CE9-4E7F-9452-7BEE5AA3053F}" presName="pillarX" presStyleLbl="node1" presStyleIdx="1" presStyleCnt="3" custScaleY="90909" custLinFactNeighborY="-98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922466-7D02-42CE-A010-D7426CA027CD}" type="pres">
      <dgm:prSet presAssocID="{E102B86A-BD2D-4F30-8141-F52B67C994D3}" presName="pillarX" presStyleLbl="node1" presStyleIdx="2" presStyleCnt="3" custScaleY="90909" custLinFactNeighborY="-98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A2E1A9-95FA-4348-9413-6087ED2966A9}" type="pres">
      <dgm:prSet presAssocID="{601E73FD-EF84-4D96-BEAD-6F473F3D21CF}" presName="base" presStyleLbl="dkBgShp" presStyleIdx="1" presStyleCnt="2" custScaleY="375297" custLinFactNeighborY="-3676"/>
      <dgm:spPr>
        <a:solidFill>
          <a:srgbClr val="002060"/>
        </a:solidFill>
      </dgm:spPr>
    </dgm:pt>
  </dgm:ptLst>
  <dgm:cxnLst>
    <dgm:cxn modelId="{C17227E3-492B-4B0C-B6C9-BE075F601DBE}" srcId="{2BE7937E-869D-4153-A4B8-2D9AEE132FBB}" destId="{2DF2073B-58CA-4DC8-9E4E-7632D761920A}" srcOrd="1" destOrd="0" parTransId="{06598F95-9D8A-4482-B4E0-C0682507729A}" sibTransId="{AB2AB23F-5172-474C-AC9C-4AA1F90CB49D}"/>
    <dgm:cxn modelId="{633BA87E-F2B6-4C20-BA00-ADC9DDABFDFF}" srcId="{601E73FD-EF84-4D96-BEAD-6F473F3D21CF}" destId="{E102B86A-BD2D-4F30-8141-F52B67C994D3}" srcOrd="2" destOrd="0" parTransId="{F2793FF4-815A-4B33-AF08-5D09B64F9AA6}" sibTransId="{3B7D6351-4BF3-4848-AA1C-E8D2FD7800F7}"/>
    <dgm:cxn modelId="{9D5F72D8-11AC-47EE-A3BF-E3BD1A07E888}" type="presOf" srcId="{2BE7937E-869D-4153-A4B8-2D9AEE132FBB}" destId="{551AE6BE-DDB0-4F33-8764-E56831116618}" srcOrd="0" destOrd="0" presId="urn:microsoft.com/office/officeart/2005/8/layout/hList3"/>
    <dgm:cxn modelId="{55A69C06-CF8F-4A15-99E9-55F85107E6CC}" type="presOf" srcId="{601E73FD-EF84-4D96-BEAD-6F473F3D21CF}" destId="{6EB95B29-D519-41D8-A8F2-8BD4C1C78FC5}" srcOrd="0" destOrd="0" presId="urn:microsoft.com/office/officeart/2005/8/layout/hList3"/>
    <dgm:cxn modelId="{F957C34E-B98E-4716-A567-6C9448B7C341}" srcId="{601E73FD-EF84-4D96-BEAD-6F473F3D21CF}" destId="{BFCB5D46-4C86-470C-BF99-51B4A393F20E}" srcOrd="0" destOrd="0" parTransId="{B56AB16D-3006-4A5C-9EBE-2A087FD09511}" sibTransId="{89C5104D-CC27-4AB3-8B21-C82E5CE3257C}"/>
    <dgm:cxn modelId="{B9168A38-2815-489D-B513-8394E63FB187}" type="presOf" srcId="{E102B86A-BD2D-4F30-8141-F52B67C994D3}" destId="{8B922466-7D02-42CE-A010-D7426CA027CD}" srcOrd="0" destOrd="0" presId="urn:microsoft.com/office/officeart/2005/8/layout/hList3"/>
    <dgm:cxn modelId="{5ACC5638-626F-4764-B4EE-D467BEE5C8BE}" type="presOf" srcId="{DC75ED37-1CE9-4E7F-9452-7BEE5AA3053F}" destId="{D36E77A6-83A6-44A3-9D48-01F6116C78BE}" srcOrd="0" destOrd="0" presId="urn:microsoft.com/office/officeart/2005/8/layout/hList3"/>
    <dgm:cxn modelId="{03D3B3D5-F1F9-4639-8710-C4550E2F3CFC}" srcId="{2BE7937E-869D-4153-A4B8-2D9AEE132FBB}" destId="{601E73FD-EF84-4D96-BEAD-6F473F3D21CF}" srcOrd="0" destOrd="0" parTransId="{39BBCF8D-2FF8-43BD-8FF6-60F2C82F051C}" sibTransId="{81EF6FB4-EBCA-4B2C-9DA7-1E3843D8AAA9}"/>
    <dgm:cxn modelId="{7EE6F60C-978F-4DB0-BD51-B71512894D4A}" srcId="{2BE7937E-869D-4153-A4B8-2D9AEE132FBB}" destId="{B643269E-00EA-4494-B0D1-1B4E5C4E61C8}" srcOrd="2" destOrd="0" parTransId="{1BDE0493-28FF-4E3D-AE6D-B523315E8DBC}" sibTransId="{DD3AF75B-517B-4FDE-AF0A-7D3DAC9BEDE4}"/>
    <dgm:cxn modelId="{28414A79-051F-4388-A5F1-5ADC84309290}" srcId="{601E73FD-EF84-4D96-BEAD-6F473F3D21CF}" destId="{DC75ED37-1CE9-4E7F-9452-7BEE5AA3053F}" srcOrd="1" destOrd="0" parTransId="{B1DD325E-3F2B-4761-8866-816A6054F716}" sibTransId="{A3480478-B030-4665-9147-3361CBC1B845}"/>
    <dgm:cxn modelId="{5046F97E-8313-438F-9185-5E244F272314}" type="presOf" srcId="{BFCB5D46-4C86-470C-BF99-51B4A393F20E}" destId="{5CCAE5B5-C3B9-431E-8306-DE2036F70C82}" srcOrd="0" destOrd="0" presId="urn:microsoft.com/office/officeart/2005/8/layout/hList3"/>
    <dgm:cxn modelId="{5EDC2856-E882-464D-91FA-58763AA2CD0E}" type="presParOf" srcId="{551AE6BE-DDB0-4F33-8764-E56831116618}" destId="{6EB95B29-D519-41D8-A8F2-8BD4C1C78FC5}" srcOrd="0" destOrd="0" presId="urn:microsoft.com/office/officeart/2005/8/layout/hList3"/>
    <dgm:cxn modelId="{7DDF9E5C-D15D-428E-B122-9990BDED3284}" type="presParOf" srcId="{551AE6BE-DDB0-4F33-8764-E56831116618}" destId="{F48BEF4A-9C75-40D2-8DA9-57C0A7A09390}" srcOrd="1" destOrd="0" presId="urn:microsoft.com/office/officeart/2005/8/layout/hList3"/>
    <dgm:cxn modelId="{C1E34752-0CBC-4C59-AB5F-4DD6B4B3DE9E}" type="presParOf" srcId="{F48BEF4A-9C75-40D2-8DA9-57C0A7A09390}" destId="{5CCAE5B5-C3B9-431E-8306-DE2036F70C82}" srcOrd="0" destOrd="0" presId="urn:microsoft.com/office/officeart/2005/8/layout/hList3"/>
    <dgm:cxn modelId="{673D0F79-CB7B-4316-8525-A581032F0D4A}" type="presParOf" srcId="{F48BEF4A-9C75-40D2-8DA9-57C0A7A09390}" destId="{D36E77A6-83A6-44A3-9D48-01F6116C78BE}" srcOrd="1" destOrd="0" presId="urn:microsoft.com/office/officeart/2005/8/layout/hList3"/>
    <dgm:cxn modelId="{E540ACCD-2D93-4EB8-AE47-EB07873D7756}" type="presParOf" srcId="{F48BEF4A-9C75-40D2-8DA9-57C0A7A09390}" destId="{8B922466-7D02-42CE-A010-D7426CA027CD}" srcOrd="2" destOrd="0" presId="urn:microsoft.com/office/officeart/2005/8/layout/hList3"/>
    <dgm:cxn modelId="{BF83C515-7BC5-4868-9962-8C434DE8DDC3}" type="presParOf" srcId="{551AE6BE-DDB0-4F33-8764-E56831116618}" destId="{C3A2E1A9-95FA-4348-9413-6087ED2966A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FF71AC-C6C2-4100-97F3-B829E299743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36FBA6-C4AB-43EE-9AB7-ABF074103F93}">
      <dgm:prSet phldrT="[Текст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accent4">
              <a:lumMod val="20000"/>
              <a:lumOff val="80000"/>
            </a:schemeClr>
          </a:solidFill>
        </a:ln>
      </dgm:spPr>
      <dgm:t>
        <a:bodyPr/>
        <a:lstStyle/>
        <a:p>
          <a:r>
            <a:rPr lang="ru-RU" sz="2400" b="1" dirty="0" smtClean="0">
              <a:solidFill>
                <a:srgbClr val="FF0000"/>
              </a:solidFill>
            </a:rPr>
            <a:t>Комиссия -коллегиальный орган</a:t>
          </a:r>
          <a:endParaRPr lang="ru-RU" sz="2400" b="1" dirty="0">
            <a:solidFill>
              <a:srgbClr val="FF0000"/>
            </a:solidFill>
          </a:endParaRPr>
        </a:p>
      </dgm:t>
    </dgm:pt>
    <dgm:pt modelId="{EA596C59-9E21-409B-BDDA-1E427C88A993}" type="parTrans" cxnId="{5B9B38D6-4DF1-44DD-8A70-E3D49F7C07BC}">
      <dgm:prSet/>
      <dgm:spPr/>
      <dgm:t>
        <a:bodyPr/>
        <a:lstStyle/>
        <a:p>
          <a:endParaRPr lang="ru-RU"/>
        </a:p>
      </dgm:t>
    </dgm:pt>
    <dgm:pt modelId="{B7BCF121-384D-4A42-8606-F36273C99318}" type="sibTrans" cxnId="{5B9B38D6-4DF1-44DD-8A70-E3D49F7C07BC}">
      <dgm:prSet/>
      <dgm:spPr/>
      <dgm:t>
        <a:bodyPr/>
        <a:lstStyle/>
        <a:p>
          <a:endParaRPr lang="ru-RU"/>
        </a:p>
      </dgm:t>
    </dgm:pt>
    <dgm:pt modelId="{A1A48168-7820-4CCE-902D-E7FE939446EF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800" dirty="0" smtClean="0">
              <a:solidFill>
                <a:srgbClr val="002060"/>
              </a:solidFill>
            </a:rPr>
            <a:t>Создается для решения вопросов, связанных с продажей прав собственности на земельные участки, ранее предоставленные под строительство многоэтажных объектов</a:t>
          </a:r>
          <a:endParaRPr lang="ru-RU" sz="1800" dirty="0"/>
        </a:p>
      </dgm:t>
    </dgm:pt>
    <dgm:pt modelId="{FCD659D4-285C-4921-9C8A-38CF4A3EBF2B}" type="parTrans" cxnId="{EDFA43B6-013B-4245-BF90-A5D89F2120DD}">
      <dgm:prSet/>
      <dgm:spPr/>
      <dgm:t>
        <a:bodyPr/>
        <a:lstStyle/>
        <a:p>
          <a:endParaRPr lang="ru-RU"/>
        </a:p>
      </dgm:t>
    </dgm:pt>
    <dgm:pt modelId="{5379F683-47C0-46F4-B9EC-F46385DEFF08}" type="sibTrans" cxnId="{EDFA43B6-013B-4245-BF90-A5D89F2120DD}">
      <dgm:prSet/>
      <dgm:spPr/>
      <dgm:t>
        <a:bodyPr/>
        <a:lstStyle/>
        <a:p>
          <a:endParaRPr lang="ru-RU"/>
        </a:p>
      </dgm:t>
    </dgm:pt>
    <dgm:pt modelId="{791A1D32-8A9C-445D-B7AA-01625CDB81BE}">
      <dgm:prSet phldrT="[Текст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accent4">
              <a:lumMod val="20000"/>
              <a:lumOff val="80000"/>
            </a:schemeClr>
          </a:solidFill>
        </a:ln>
      </dgm:spPr>
      <dgm:t>
        <a:bodyPr/>
        <a:lstStyle/>
        <a:p>
          <a:r>
            <a:rPr lang="ru-RU" sz="2400" b="1" dirty="0" smtClean="0">
              <a:solidFill>
                <a:srgbClr val="FF0000"/>
              </a:solidFill>
            </a:rPr>
            <a:t>Состав Комиссии</a:t>
          </a:r>
          <a:r>
            <a:rPr lang="ru-RU" sz="3700" b="1" dirty="0" smtClean="0">
              <a:solidFill>
                <a:srgbClr val="FF0000"/>
              </a:solidFill>
            </a:rPr>
            <a:t> </a:t>
          </a:r>
          <a:endParaRPr lang="ru-RU" sz="3700" b="1" dirty="0">
            <a:solidFill>
              <a:srgbClr val="FF0000"/>
            </a:solidFill>
          </a:endParaRPr>
        </a:p>
      </dgm:t>
    </dgm:pt>
    <dgm:pt modelId="{87C74F09-FAA9-4996-8A4A-514305CD0FE2}" type="parTrans" cxnId="{6EEB3B7B-547F-4012-8789-9D3049248D4A}">
      <dgm:prSet/>
      <dgm:spPr/>
      <dgm:t>
        <a:bodyPr/>
        <a:lstStyle/>
        <a:p>
          <a:endParaRPr lang="ru-RU"/>
        </a:p>
      </dgm:t>
    </dgm:pt>
    <dgm:pt modelId="{0F85D180-78DD-42B4-8A9A-CA0D9E3EE318}" type="sibTrans" cxnId="{6EEB3B7B-547F-4012-8789-9D3049248D4A}">
      <dgm:prSet/>
      <dgm:spPr/>
      <dgm:t>
        <a:bodyPr/>
        <a:lstStyle/>
        <a:p>
          <a:endParaRPr lang="ru-RU"/>
        </a:p>
      </dgm:t>
    </dgm:pt>
    <dgm:pt modelId="{6927D030-0870-4400-B70C-C79CF5270A6D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800" dirty="0" smtClean="0">
              <a:solidFill>
                <a:srgbClr val="002060"/>
              </a:solidFill>
            </a:rPr>
            <a:t>утверждается решением мэрии г. Бишкек</a:t>
          </a:r>
          <a:endParaRPr lang="ru-RU" sz="1800" dirty="0"/>
        </a:p>
      </dgm:t>
    </dgm:pt>
    <dgm:pt modelId="{07829E7F-E28A-406A-9773-4AB239BA6A52}" type="parTrans" cxnId="{83B805A6-10EC-493D-A01C-7F34ECCD49C8}">
      <dgm:prSet/>
      <dgm:spPr/>
      <dgm:t>
        <a:bodyPr/>
        <a:lstStyle/>
        <a:p>
          <a:endParaRPr lang="ru-RU"/>
        </a:p>
      </dgm:t>
    </dgm:pt>
    <dgm:pt modelId="{FBFB1B74-0DEA-4A7C-8787-E47F779BC1C4}" type="sibTrans" cxnId="{83B805A6-10EC-493D-A01C-7F34ECCD49C8}">
      <dgm:prSet/>
      <dgm:spPr/>
      <dgm:t>
        <a:bodyPr/>
        <a:lstStyle/>
        <a:p>
          <a:endParaRPr lang="ru-RU"/>
        </a:p>
      </dgm:t>
    </dgm:pt>
    <dgm:pt modelId="{8305108D-EE06-4563-B7CD-2D8C79D19C4F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800" dirty="0" smtClean="0">
              <a:solidFill>
                <a:srgbClr val="002060"/>
              </a:solidFill>
            </a:rPr>
            <a:t>определяется председатель Комиссии</a:t>
          </a:r>
          <a:endParaRPr lang="ru-RU" sz="1800" dirty="0"/>
        </a:p>
      </dgm:t>
    </dgm:pt>
    <dgm:pt modelId="{67699A9C-A2E6-4223-B4E4-19FBA3F1D221}" type="parTrans" cxnId="{57EB6A48-9893-46DC-B793-E45AD1ABED27}">
      <dgm:prSet/>
      <dgm:spPr/>
      <dgm:t>
        <a:bodyPr/>
        <a:lstStyle/>
        <a:p>
          <a:endParaRPr lang="ru-RU"/>
        </a:p>
      </dgm:t>
    </dgm:pt>
    <dgm:pt modelId="{CAFA4F4B-AC03-402D-A511-CC09972472BB}" type="sibTrans" cxnId="{57EB6A48-9893-46DC-B793-E45AD1ABED27}">
      <dgm:prSet/>
      <dgm:spPr/>
      <dgm:t>
        <a:bodyPr/>
        <a:lstStyle/>
        <a:p>
          <a:endParaRPr lang="ru-RU"/>
        </a:p>
      </dgm:t>
    </dgm:pt>
    <dgm:pt modelId="{B58C2891-FD3F-4176-B1A3-6805BE2C86EB}">
      <dgm:prSet phldrT="[Текст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accent4">
              <a:lumMod val="20000"/>
              <a:lumOff val="80000"/>
            </a:schemeClr>
          </a:solidFill>
        </a:ln>
      </dgm:spPr>
      <dgm:t>
        <a:bodyPr/>
        <a:lstStyle/>
        <a:p>
          <a:r>
            <a:rPr lang="ru-RU" sz="2400" b="1" dirty="0" smtClean="0">
              <a:solidFill>
                <a:srgbClr val="FF0000"/>
              </a:solidFill>
            </a:rPr>
            <a:t>В составе Комиссии </a:t>
          </a:r>
          <a:endParaRPr lang="ru-RU" sz="2400" b="1" dirty="0">
            <a:solidFill>
              <a:srgbClr val="FF0000"/>
            </a:solidFill>
          </a:endParaRPr>
        </a:p>
      </dgm:t>
    </dgm:pt>
    <dgm:pt modelId="{BAF6B47E-A8CB-47A8-9D26-77D1E3B7C392}" type="parTrans" cxnId="{00A89062-696D-45A9-943B-73B2E3310336}">
      <dgm:prSet/>
      <dgm:spPr/>
      <dgm:t>
        <a:bodyPr/>
        <a:lstStyle/>
        <a:p>
          <a:endParaRPr lang="ru-RU"/>
        </a:p>
      </dgm:t>
    </dgm:pt>
    <dgm:pt modelId="{ACFF746B-5E32-48E4-9ACB-BB51003E73DB}" type="sibTrans" cxnId="{00A89062-696D-45A9-943B-73B2E3310336}">
      <dgm:prSet/>
      <dgm:spPr/>
      <dgm:t>
        <a:bodyPr/>
        <a:lstStyle/>
        <a:p>
          <a:endParaRPr lang="ru-RU"/>
        </a:p>
      </dgm:t>
    </dgm:pt>
    <dgm:pt modelId="{3D06A086-7717-46C8-8545-A44101BB934D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600" dirty="0" smtClean="0">
              <a:solidFill>
                <a:srgbClr val="002060"/>
              </a:solidFill>
            </a:rPr>
            <a:t>ПРЕДСТАВИТЕЛИ</a:t>
          </a:r>
          <a:endParaRPr lang="ru-RU" sz="1600" dirty="0"/>
        </a:p>
      </dgm:t>
    </dgm:pt>
    <dgm:pt modelId="{1C26A67A-23A3-4230-9056-7D2D225A984F}" type="parTrans" cxnId="{8B1A6F1F-CAFC-4138-A675-6F2142ADF4DD}">
      <dgm:prSet/>
      <dgm:spPr/>
      <dgm:t>
        <a:bodyPr/>
        <a:lstStyle/>
        <a:p>
          <a:endParaRPr lang="ru-RU"/>
        </a:p>
      </dgm:t>
    </dgm:pt>
    <dgm:pt modelId="{77C7F556-AC7F-4CF6-AD39-10599CE510AC}" type="sibTrans" cxnId="{8B1A6F1F-CAFC-4138-A675-6F2142ADF4DD}">
      <dgm:prSet/>
      <dgm:spPr/>
      <dgm:t>
        <a:bodyPr/>
        <a:lstStyle/>
        <a:p>
          <a:endParaRPr lang="ru-RU"/>
        </a:p>
      </dgm:t>
    </dgm:pt>
    <dgm:pt modelId="{1A8870C0-0D33-4D97-BB18-894B6193D9D8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600" dirty="0" smtClean="0">
              <a:solidFill>
                <a:srgbClr val="002060"/>
              </a:solidFill>
            </a:rPr>
            <a:t>муниципальных администраций,</a:t>
          </a:r>
          <a:endParaRPr lang="ru-RU" sz="1600" dirty="0"/>
        </a:p>
      </dgm:t>
    </dgm:pt>
    <dgm:pt modelId="{B6ED7D38-E8BB-4FAE-A05F-AA04162CE678}" type="parTrans" cxnId="{952E3EF8-449F-4C36-8792-65D9ED02B40D}">
      <dgm:prSet/>
      <dgm:spPr/>
      <dgm:t>
        <a:bodyPr/>
        <a:lstStyle/>
        <a:p>
          <a:endParaRPr lang="ru-RU"/>
        </a:p>
      </dgm:t>
    </dgm:pt>
    <dgm:pt modelId="{7682A829-6F86-4127-9F2D-12E6E094982C}" type="sibTrans" cxnId="{952E3EF8-449F-4C36-8792-65D9ED02B40D}">
      <dgm:prSet/>
      <dgm:spPr/>
      <dgm:t>
        <a:bodyPr/>
        <a:lstStyle/>
        <a:p>
          <a:endParaRPr lang="ru-RU"/>
        </a:p>
      </dgm:t>
    </dgm:pt>
    <dgm:pt modelId="{B884F360-ABEB-44CE-B070-FF6A73F714DC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endParaRPr lang="ru-RU" sz="1800" dirty="0"/>
        </a:p>
      </dgm:t>
    </dgm:pt>
    <dgm:pt modelId="{B93EB196-1403-4A07-A6BE-839E6FE1567D}" type="parTrans" cxnId="{5553D018-9972-4BFA-ABE5-FAAEF056F288}">
      <dgm:prSet/>
      <dgm:spPr/>
      <dgm:t>
        <a:bodyPr/>
        <a:lstStyle/>
        <a:p>
          <a:endParaRPr lang="ru-RU"/>
        </a:p>
      </dgm:t>
    </dgm:pt>
    <dgm:pt modelId="{53C01895-5F8E-41C1-9C9B-57C01AC94248}" type="sibTrans" cxnId="{5553D018-9972-4BFA-ABE5-FAAEF056F288}">
      <dgm:prSet/>
      <dgm:spPr/>
      <dgm:t>
        <a:bodyPr/>
        <a:lstStyle/>
        <a:p>
          <a:endParaRPr lang="ru-RU"/>
        </a:p>
      </dgm:t>
    </dgm:pt>
    <dgm:pt modelId="{8356AF6D-9AEC-4011-8EFB-84ECA7115882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800" dirty="0" smtClean="0">
              <a:solidFill>
                <a:srgbClr val="002060"/>
              </a:solidFill>
            </a:rPr>
            <a:t>определяется секретарь комиссии</a:t>
          </a:r>
          <a:endParaRPr lang="ru-RU" sz="1800" dirty="0"/>
        </a:p>
      </dgm:t>
    </dgm:pt>
    <dgm:pt modelId="{68F64E9E-707E-46D2-B1B3-66082680FBA8}" type="parTrans" cxnId="{F584AB67-9263-40C4-BF9E-984DAB100CCB}">
      <dgm:prSet/>
      <dgm:spPr/>
      <dgm:t>
        <a:bodyPr/>
        <a:lstStyle/>
        <a:p>
          <a:endParaRPr lang="ru-RU"/>
        </a:p>
      </dgm:t>
    </dgm:pt>
    <dgm:pt modelId="{5C491B20-DE19-4F70-9270-A6530A102BD1}" type="sibTrans" cxnId="{F584AB67-9263-40C4-BF9E-984DAB100CCB}">
      <dgm:prSet/>
      <dgm:spPr/>
      <dgm:t>
        <a:bodyPr/>
        <a:lstStyle/>
        <a:p>
          <a:endParaRPr lang="ru-RU"/>
        </a:p>
      </dgm:t>
    </dgm:pt>
    <dgm:pt modelId="{23362ED3-0EF4-4E52-8A6D-B9FE1F746607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600" dirty="0" smtClean="0">
              <a:solidFill>
                <a:srgbClr val="002060"/>
              </a:solidFill>
            </a:rPr>
            <a:t>структурных и территориальных подразделений мэрии г. Бишкек, </a:t>
          </a:r>
          <a:endParaRPr lang="ru-RU" sz="1600" dirty="0"/>
        </a:p>
      </dgm:t>
    </dgm:pt>
    <dgm:pt modelId="{45C8F905-B77F-4B4A-BB94-6DFF5FD4B648}" type="parTrans" cxnId="{D4ED5E4E-2E06-422A-BA33-078A584A0362}">
      <dgm:prSet/>
      <dgm:spPr/>
      <dgm:t>
        <a:bodyPr/>
        <a:lstStyle/>
        <a:p>
          <a:endParaRPr lang="ru-RU"/>
        </a:p>
      </dgm:t>
    </dgm:pt>
    <dgm:pt modelId="{71BFEBEE-B6D1-4189-9100-32E4146EC5E3}" type="sibTrans" cxnId="{D4ED5E4E-2E06-422A-BA33-078A584A0362}">
      <dgm:prSet/>
      <dgm:spPr/>
      <dgm:t>
        <a:bodyPr/>
        <a:lstStyle/>
        <a:p>
          <a:endParaRPr lang="ru-RU"/>
        </a:p>
      </dgm:t>
    </dgm:pt>
    <dgm:pt modelId="{5D9E1396-BE40-46AC-BAEA-4F1640543B27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600" dirty="0" smtClean="0">
              <a:solidFill>
                <a:srgbClr val="002060"/>
              </a:solidFill>
            </a:rPr>
            <a:t>инженерно-технических служб, </a:t>
          </a:r>
          <a:endParaRPr lang="ru-RU" sz="1600" dirty="0"/>
        </a:p>
      </dgm:t>
    </dgm:pt>
    <dgm:pt modelId="{4BC52891-78BF-4FE8-9F42-20DA12E6C625}" type="parTrans" cxnId="{D834EAF2-6BA2-4413-9335-820C41E9E545}">
      <dgm:prSet/>
      <dgm:spPr/>
      <dgm:t>
        <a:bodyPr/>
        <a:lstStyle/>
        <a:p>
          <a:endParaRPr lang="ru-RU"/>
        </a:p>
      </dgm:t>
    </dgm:pt>
    <dgm:pt modelId="{B56C8575-395F-44F2-AC88-7D8DB5F04894}" type="sibTrans" cxnId="{D834EAF2-6BA2-4413-9335-820C41E9E545}">
      <dgm:prSet/>
      <dgm:spPr/>
      <dgm:t>
        <a:bodyPr/>
        <a:lstStyle/>
        <a:p>
          <a:endParaRPr lang="ru-RU"/>
        </a:p>
      </dgm:t>
    </dgm:pt>
    <dgm:pt modelId="{631E1B87-AB95-49C8-ABEF-C5082AE65B5B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600" dirty="0" smtClean="0">
              <a:solidFill>
                <a:srgbClr val="002060"/>
              </a:solidFill>
            </a:rPr>
            <a:t>общественности, неправительственных или иных организаций</a:t>
          </a:r>
          <a:endParaRPr lang="ru-RU" sz="1600" dirty="0"/>
        </a:p>
      </dgm:t>
    </dgm:pt>
    <dgm:pt modelId="{74C037B8-21D1-439B-923F-EF4DA7FB0EED}" type="parTrans" cxnId="{F3F3DA53-B844-42A5-B60E-9356B6623545}">
      <dgm:prSet/>
      <dgm:spPr/>
      <dgm:t>
        <a:bodyPr/>
        <a:lstStyle/>
        <a:p>
          <a:endParaRPr lang="ru-RU"/>
        </a:p>
      </dgm:t>
    </dgm:pt>
    <dgm:pt modelId="{D7AFD8A7-B465-4C03-B596-F0F930AB8B7D}" type="sibTrans" cxnId="{F3F3DA53-B844-42A5-B60E-9356B6623545}">
      <dgm:prSet/>
      <dgm:spPr/>
      <dgm:t>
        <a:bodyPr/>
        <a:lstStyle/>
        <a:p>
          <a:endParaRPr lang="ru-RU"/>
        </a:p>
      </dgm:t>
    </dgm:pt>
    <dgm:pt modelId="{D12503A4-F0A6-4401-A462-C7F1829C811A}">
      <dgm:prSet phldrT="[Текст]" custT="1"/>
      <dgm:spPr>
        <a:ln>
          <a:solidFill>
            <a:schemeClr val="bg2"/>
          </a:solidFill>
        </a:ln>
      </dgm:spPr>
      <dgm:t>
        <a:bodyPr/>
        <a:lstStyle/>
        <a:p>
          <a:r>
            <a:rPr lang="ru-RU" sz="1600" dirty="0" smtClean="0">
              <a:solidFill>
                <a:srgbClr val="002060"/>
              </a:solidFill>
            </a:rPr>
            <a:t>мэрии города Бишкек</a:t>
          </a:r>
          <a:endParaRPr lang="ru-RU" sz="1600" dirty="0"/>
        </a:p>
      </dgm:t>
    </dgm:pt>
    <dgm:pt modelId="{E7ACB31E-161B-44F9-AD1F-8CF82E1D07D9}" type="parTrans" cxnId="{02D90D23-ACBB-42FA-9E6E-F481FE866212}">
      <dgm:prSet/>
      <dgm:spPr/>
      <dgm:t>
        <a:bodyPr/>
        <a:lstStyle/>
        <a:p>
          <a:endParaRPr lang="ru-RU"/>
        </a:p>
      </dgm:t>
    </dgm:pt>
    <dgm:pt modelId="{7952C00F-610B-4BFC-A33F-4A32FF72122E}" type="sibTrans" cxnId="{02D90D23-ACBB-42FA-9E6E-F481FE866212}">
      <dgm:prSet/>
      <dgm:spPr/>
      <dgm:t>
        <a:bodyPr/>
        <a:lstStyle/>
        <a:p>
          <a:endParaRPr lang="ru-RU"/>
        </a:p>
      </dgm:t>
    </dgm:pt>
    <dgm:pt modelId="{00AD8BCC-5978-4BAF-B5A6-4E06C292414A}" type="pres">
      <dgm:prSet presAssocID="{06FF71AC-C6C2-4100-97F3-B829E299743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B8AE659-C7E2-4251-9D59-297F70E9AC16}" type="pres">
      <dgm:prSet presAssocID="{8C36FBA6-C4AB-43EE-9AB7-ABF074103F93}" presName="composite" presStyleCnt="0"/>
      <dgm:spPr/>
    </dgm:pt>
    <dgm:pt modelId="{46834902-5744-4AAB-8A38-BD40AAC0E006}" type="pres">
      <dgm:prSet presAssocID="{8C36FBA6-C4AB-43EE-9AB7-ABF074103F93}" presName="parentText" presStyleLbl="alignNode1" presStyleIdx="0" presStyleCnt="3" custScaleX="220814" custLinFactNeighborX="-4493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3D05F-04C8-43D2-BE14-58E17BD964CF}" type="pres">
      <dgm:prSet presAssocID="{8C36FBA6-C4AB-43EE-9AB7-ABF074103F93}" presName="descendantText" presStyleLbl="alignAcc1" presStyleIdx="0" presStyleCnt="3" custScaleX="75132" custScaleY="161051" custLinFactNeighborX="-762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3118D8-4C49-4056-A948-60430C5BF17E}" type="pres">
      <dgm:prSet presAssocID="{B7BCF121-384D-4A42-8606-F36273C99318}" presName="sp" presStyleCnt="0"/>
      <dgm:spPr/>
    </dgm:pt>
    <dgm:pt modelId="{2A154B28-E573-4E0B-B319-6F159789D2CE}" type="pres">
      <dgm:prSet presAssocID="{791A1D32-8A9C-445D-B7AA-01625CDB81BE}" presName="composite" presStyleCnt="0"/>
      <dgm:spPr/>
    </dgm:pt>
    <dgm:pt modelId="{827EEBFF-B944-4B9A-97DD-48970B773945}" type="pres">
      <dgm:prSet presAssocID="{791A1D32-8A9C-445D-B7AA-01625CDB81BE}" presName="parentText" presStyleLbl="alignNode1" presStyleIdx="1" presStyleCnt="3" custScaleX="214359" custLinFactNeighborX="-4493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394FA-1867-4161-932F-273CEE7D6CFF}" type="pres">
      <dgm:prSet presAssocID="{791A1D32-8A9C-445D-B7AA-01625CDB81BE}" presName="descendantText" presStyleLbl="alignAcc1" presStyleIdx="1" presStyleCnt="3" custScaleX="75132" custScaleY="161051" custLinFactNeighborX="-681" custLinFactNeighborY="3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BC4C8-208C-418D-AB1B-F725763F8703}" type="pres">
      <dgm:prSet presAssocID="{0F85D180-78DD-42B4-8A9A-CA0D9E3EE318}" presName="sp" presStyleCnt="0"/>
      <dgm:spPr/>
    </dgm:pt>
    <dgm:pt modelId="{3E351A30-A083-4F1D-9C4B-B0903476C8AC}" type="pres">
      <dgm:prSet presAssocID="{B58C2891-FD3F-4176-B1A3-6805BE2C86EB}" presName="composite" presStyleCnt="0"/>
      <dgm:spPr/>
    </dgm:pt>
    <dgm:pt modelId="{8A97189F-F780-4AF7-BE86-4B581A0C3C8A}" type="pres">
      <dgm:prSet presAssocID="{B58C2891-FD3F-4176-B1A3-6805BE2C86EB}" presName="parentText" presStyleLbl="alignNode1" presStyleIdx="2" presStyleCnt="3" custScaleX="208652" custLinFactNeighborX="-4493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071FE9-1072-47F7-AE54-E943DDDB11B8}" type="pres">
      <dgm:prSet presAssocID="{B58C2891-FD3F-4176-B1A3-6805BE2C86EB}" presName="descendantText" presStyleLbl="alignAcc1" presStyleIdx="2" presStyleCnt="3" custScaleX="82645" custScaleY="161051" custLinFactNeighborX="964" custLinFactNeighborY="12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D90D23-ACBB-42FA-9E6E-F481FE866212}" srcId="{B58C2891-FD3F-4176-B1A3-6805BE2C86EB}" destId="{D12503A4-F0A6-4401-A462-C7F1829C811A}" srcOrd="1" destOrd="0" parTransId="{E7ACB31E-161B-44F9-AD1F-8CF82E1D07D9}" sibTransId="{7952C00F-610B-4BFC-A33F-4A32FF72122E}"/>
    <dgm:cxn modelId="{9B0699E9-9E84-4A10-B4CC-F562B1266592}" type="presOf" srcId="{B884F360-ABEB-44CE-B070-FF6A73F714DC}" destId="{9A9394FA-1867-4161-932F-273CEE7D6CFF}" srcOrd="0" destOrd="3" presId="urn:microsoft.com/office/officeart/2005/8/layout/chevron2"/>
    <dgm:cxn modelId="{D4ED5E4E-2E06-422A-BA33-078A584A0362}" srcId="{B58C2891-FD3F-4176-B1A3-6805BE2C86EB}" destId="{23362ED3-0EF4-4E52-8A6D-B9FE1F746607}" srcOrd="3" destOrd="0" parTransId="{45C8F905-B77F-4B4A-BB94-6DFF5FD4B648}" sibTransId="{71BFEBEE-B6D1-4189-9100-32E4146EC5E3}"/>
    <dgm:cxn modelId="{350FCEDC-1A36-4A5F-8CD1-1943BF80B92A}" type="presOf" srcId="{23362ED3-0EF4-4E52-8A6D-B9FE1F746607}" destId="{12071FE9-1072-47F7-AE54-E943DDDB11B8}" srcOrd="0" destOrd="3" presId="urn:microsoft.com/office/officeart/2005/8/layout/chevron2"/>
    <dgm:cxn modelId="{8B1A6F1F-CAFC-4138-A675-6F2142ADF4DD}" srcId="{B58C2891-FD3F-4176-B1A3-6805BE2C86EB}" destId="{3D06A086-7717-46C8-8545-A44101BB934D}" srcOrd="0" destOrd="0" parTransId="{1C26A67A-23A3-4230-9056-7D2D225A984F}" sibTransId="{77C7F556-AC7F-4CF6-AD39-10599CE510AC}"/>
    <dgm:cxn modelId="{F584AB67-9263-40C4-BF9E-984DAB100CCB}" srcId="{791A1D32-8A9C-445D-B7AA-01625CDB81BE}" destId="{8356AF6D-9AEC-4011-8EFB-84ECA7115882}" srcOrd="2" destOrd="0" parTransId="{68F64E9E-707E-46D2-B1B3-66082680FBA8}" sibTransId="{5C491B20-DE19-4F70-9270-A6530A102BD1}"/>
    <dgm:cxn modelId="{F3F3DA53-B844-42A5-B60E-9356B6623545}" srcId="{B58C2891-FD3F-4176-B1A3-6805BE2C86EB}" destId="{631E1B87-AB95-49C8-ABEF-C5082AE65B5B}" srcOrd="5" destOrd="0" parTransId="{74C037B8-21D1-439B-923F-EF4DA7FB0EED}" sibTransId="{D7AFD8A7-B465-4C03-B596-F0F930AB8B7D}"/>
    <dgm:cxn modelId="{00A89062-696D-45A9-943B-73B2E3310336}" srcId="{06FF71AC-C6C2-4100-97F3-B829E299743A}" destId="{B58C2891-FD3F-4176-B1A3-6805BE2C86EB}" srcOrd="2" destOrd="0" parTransId="{BAF6B47E-A8CB-47A8-9D26-77D1E3B7C392}" sibTransId="{ACFF746B-5E32-48E4-9ACB-BB51003E73DB}"/>
    <dgm:cxn modelId="{98BD6240-614B-4643-99CA-E85F968F846C}" type="presOf" srcId="{8305108D-EE06-4563-B7CD-2D8C79D19C4F}" destId="{9A9394FA-1867-4161-932F-273CEE7D6CFF}" srcOrd="0" destOrd="1" presId="urn:microsoft.com/office/officeart/2005/8/layout/chevron2"/>
    <dgm:cxn modelId="{EDFA43B6-013B-4245-BF90-A5D89F2120DD}" srcId="{8C36FBA6-C4AB-43EE-9AB7-ABF074103F93}" destId="{A1A48168-7820-4CCE-902D-E7FE939446EF}" srcOrd="0" destOrd="0" parTransId="{FCD659D4-285C-4921-9C8A-38CF4A3EBF2B}" sibTransId="{5379F683-47C0-46F4-B9EC-F46385DEFF08}"/>
    <dgm:cxn modelId="{B8DC57DD-346D-4C45-9A7D-0A9FBEC536BE}" type="presOf" srcId="{A1A48168-7820-4CCE-902D-E7FE939446EF}" destId="{0593D05F-04C8-43D2-BE14-58E17BD964CF}" srcOrd="0" destOrd="0" presId="urn:microsoft.com/office/officeart/2005/8/layout/chevron2"/>
    <dgm:cxn modelId="{83B805A6-10EC-493D-A01C-7F34ECCD49C8}" srcId="{791A1D32-8A9C-445D-B7AA-01625CDB81BE}" destId="{6927D030-0870-4400-B70C-C79CF5270A6D}" srcOrd="0" destOrd="0" parTransId="{07829E7F-E28A-406A-9773-4AB239BA6A52}" sibTransId="{FBFB1B74-0DEA-4A7C-8787-E47F779BC1C4}"/>
    <dgm:cxn modelId="{13CBD3D0-0338-4456-BCD0-674C75C08759}" type="presOf" srcId="{B58C2891-FD3F-4176-B1A3-6805BE2C86EB}" destId="{8A97189F-F780-4AF7-BE86-4B581A0C3C8A}" srcOrd="0" destOrd="0" presId="urn:microsoft.com/office/officeart/2005/8/layout/chevron2"/>
    <dgm:cxn modelId="{D834EAF2-6BA2-4413-9335-820C41E9E545}" srcId="{B58C2891-FD3F-4176-B1A3-6805BE2C86EB}" destId="{5D9E1396-BE40-46AC-BAEA-4F1640543B27}" srcOrd="4" destOrd="0" parTransId="{4BC52891-78BF-4FE8-9F42-20DA12E6C625}" sibTransId="{B56C8575-395F-44F2-AC88-7D8DB5F04894}"/>
    <dgm:cxn modelId="{F11F4065-991B-4869-B474-BF7F9EA05E8C}" type="presOf" srcId="{5D9E1396-BE40-46AC-BAEA-4F1640543B27}" destId="{12071FE9-1072-47F7-AE54-E943DDDB11B8}" srcOrd="0" destOrd="4" presId="urn:microsoft.com/office/officeart/2005/8/layout/chevron2"/>
    <dgm:cxn modelId="{57EB6A48-9893-46DC-B793-E45AD1ABED27}" srcId="{791A1D32-8A9C-445D-B7AA-01625CDB81BE}" destId="{8305108D-EE06-4563-B7CD-2D8C79D19C4F}" srcOrd="1" destOrd="0" parTransId="{67699A9C-A2E6-4223-B4E4-19FBA3F1D221}" sibTransId="{CAFA4F4B-AC03-402D-A511-CC09972472BB}"/>
    <dgm:cxn modelId="{952E3EF8-449F-4C36-8792-65D9ED02B40D}" srcId="{B58C2891-FD3F-4176-B1A3-6805BE2C86EB}" destId="{1A8870C0-0D33-4D97-BB18-894B6193D9D8}" srcOrd="2" destOrd="0" parTransId="{B6ED7D38-E8BB-4FAE-A05F-AA04162CE678}" sibTransId="{7682A829-6F86-4127-9F2D-12E6E094982C}"/>
    <dgm:cxn modelId="{359A8DC5-4DC8-4869-9F80-A1C35F318788}" type="presOf" srcId="{D12503A4-F0A6-4401-A462-C7F1829C811A}" destId="{12071FE9-1072-47F7-AE54-E943DDDB11B8}" srcOrd="0" destOrd="1" presId="urn:microsoft.com/office/officeart/2005/8/layout/chevron2"/>
    <dgm:cxn modelId="{6EEB3B7B-547F-4012-8789-9D3049248D4A}" srcId="{06FF71AC-C6C2-4100-97F3-B829E299743A}" destId="{791A1D32-8A9C-445D-B7AA-01625CDB81BE}" srcOrd="1" destOrd="0" parTransId="{87C74F09-FAA9-4996-8A4A-514305CD0FE2}" sibTransId="{0F85D180-78DD-42B4-8A9A-CA0D9E3EE318}"/>
    <dgm:cxn modelId="{67D1280B-B60A-4789-8D08-18E5A8E9090E}" type="presOf" srcId="{8356AF6D-9AEC-4011-8EFB-84ECA7115882}" destId="{9A9394FA-1867-4161-932F-273CEE7D6CFF}" srcOrd="0" destOrd="2" presId="urn:microsoft.com/office/officeart/2005/8/layout/chevron2"/>
    <dgm:cxn modelId="{FA2E9B08-82EE-4607-B73E-CFE3AF9EE031}" type="presOf" srcId="{6927D030-0870-4400-B70C-C79CF5270A6D}" destId="{9A9394FA-1867-4161-932F-273CEE7D6CFF}" srcOrd="0" destOrd="0" presId="urn:microsoft.com/office/officeart/2005/8/layout/chevron2"/>
    <dgm:cxn modelId="{5BAD108F-DFC0-4052-9567-4D64B21AFD92}" type="presOf" srcId="{3D06A086-7717-46C8-8545-A44101BB934D}" destId="{12071FE9-1072-47F7-AE54-E943DDDB11B8}" srcOrd="0" destOrd="0" presId="urn:microsoft.com/office/officeart/2005/8/layout/chevron2"/>
    <dgm:cxn modelId="{2C617C1E-D940-43D6-968A-6BD53374C23C}" type="presOf" srcId="{8C36FBA6-C4AB-43EE-9AB7-ABF074103F93}" destId="{46834902-5744-4AAB-8A38-BD40AAC0E006}" srcOrd="0" destOrd="0" presId="urn:microsoft.com/office/officeart/2005/8/layout/chevron2"/>
    <dgm:cxn modelId="{1EAAB5D6-2773-43EA-A5A7-EA7A0F9E3C2F}" type="presOf" srcId="{791A1D32-8A9C-445D-B7AA-01625CDB81BE}" destId="{827EEBFF-B944-4B9A-97DD-48970B773945}" srcOrd="0" destOrd="0" presId="urn:microsoft.com/office/officeart/2005/8/layout/chevron2"/>
    <dgm:cxn modelId="{5553D018-9972-4BFA-ABE5-FAAEF056F288}" srcId="{791A1D32-8A9C-445D-B7AA-01625CDB81BE}" destId="{B884F360-ABEB-44CE-B070-FF6A73F714DC}" srcOrd="3" destOrd="0" parTransId="{B93EB196-1403-4A07-A6BE-839E6FE1567D}" sibTransId="{53C01895-5F8E-41C1-9C9B-57C01AC94248}"/>
    <dgm:cxn modelId="{1B41AA1F-1773-4B88-85ED-99AD3B2D70A0}" type="presOf" srcId="{1A8870C0-0D33-4D97-BB18-894B6193D9D8}" destId="{12071FE9-1072-47F7-AE54-E943DDDB11B8}" srcOrd="0" destOrd="2" presId="urn:microsoft.com/office/officeart/2005/8/layout/chevron2"/>
    <dgm:cxn modelId="{5B9B38D6-4DF1-44DD-8A70-E3D49F7C07BC}" srcId="{06FF71AC-C6C2-4100-97F3-B829E299743A}" destId="{8C36FBA6-C4AB-43EE-9AB7-ABF074103F93}" srcOrd="0" destOrd="0" parTransId="{EA596C59-9E21-409B-BDDA-1E427C88A993}" sibTransId="{B7BCF121-384D-4A42-8606-F36273C99318}"/>
    <dgm:cxn modelId="{0CF8756A-1493-41D6-ADCE-4404DBC7BE04}" type="presOf" srcId="{631E1B87-AB95-49C8-ABEF-C5082AE65B5B}" destId="{12071FE9-1072-47F7-AE54-E943DDDB11B8}" srcOrd="0" destOrd="5" presId="urn:microsoft.com/office/officeart/2005/8/layout/chevron2"/>
    <dgm:cxn modelId="{37E4AB26-5134-4B45-BC2F-D48570E22817}" type="presOf" srcId="{06FF71AC-C6C2-4100-97F3-B829E299743A}" destId="{00AD8BCC-5978-4BAF-B5A6-4E06C292414A}" srcOrd="0" destOrd="0" presId="urn:microsoft.com/office/officeart/2005/8/layout/chevron2"/>
    <dgm:cxn modelId="{4D9DD1DC-6923-42C7-9FBB-870FF3E7312F}" type="presParOf" srcId="{00AD8BCC-5978-4BAF-B5A6-4E06C292414A}" destId="{7B8AE659-C7E2-4251-9D59-297F70E9AC16}" srcOrd="0" destOrd="0" presId="urn:microsoft.com/office/officeart/2005/8/layout/chevron2"/>
    <dgm:cxn modelId="{230BF79C-70A8-4B89-9DF7-97F286F0054E}" type="presParOf" srcId="{7B8AE659-C7E2-4251-9D59-297F70E9AC16}" destId="{46834902-5744-4AAB-8A38-BD40AAC0E006}" srcOrd="0" destOrd="0" presId="urn:microsoft.com/office/officeart/2005/8/layout/chevron2"/>
    <dgm:cxn modelId="{18A57514-E331-4D6B-81C2-AE885F892AE3}" type="presParOf" srcId="{7B8AE659-C7E2-4251-9D59-297F70E9AC16}" destId="{0593D05F-04C8-43D2-BE14-58E17BD964CF}" srcOrd="1" destOrd="0" presId="urn:microsoft.com/office/officeart/2005/8/layout/chevron2"/>
    <dgm:cxn modelId="{F81220D1-8181-45F1-8819-4B363C2BE0DF}" type="presParOf" srcId="{00AD8BCC-5978-4BAF-B5A6-4E06C292414A}" destId="{EC3118D8-4C49-4056-A948-60430C5BF17E}" srcOrd="1" destOrd="0" presId="urn:microsoft.com/office/officeart/2005/8/layout/chevron2"/>
    <dgm:cxn modelId="{FDB4AC38-1E73-4DE2-99E6-A18AE3F47EEE}" type="presParOf" srcId="{00AD8BCC-5978-4BAF-B5A6-4E06C292414A}" destId="{2A154B28-E573-4E0B-B319-6F159789D2CE}" srcOrd="2" destOrd="0" presId="urn:microsoft.com/office/officeart/2005/8/layout/chevron2"/>
    <dgm:cxn modelId="{3104FDA8-3950-47AB-AB98-BDF9DA71BB65}" type="presParOf" srcId="{2A154B28-E573-4E0B-B319-6F159789D2CE}" destId="{827EEBFF-B944-4B9A-97DD-48970B773945}" srcOrd="0" destOrd="0" presId="urn:microsoft.com/office/officeart/2005/8/layout/chevron2"/>
    <dgm:cxn modelId="{D5D2B32F-B7E3-42EF-94FB-899C9E888B4C}" type="presParOf" srcId="{2A154B28-E573-4E0B-B319-6F159789D2CE}" destId="{9A9394FA-1867-4161-932F-273CEE7D6CFF}" srcOrd="1" destOrd="0" presId="urn:microsoft.com/office/officeart/2005/8/layout/chevron2"/>
    <dgm:cxn modelId="{AE9F544A-86F6-473A-8F72-21B23C6DA5A0}" type="presParOf" srcId="{00AD8BCC-5978-4BAF-B5A6-4E06C292414A}" destId="{489BC4C8-208C-418D-AB1B-F725763F8703}" srcOrd="3" destOrd="0" presId="urn:microsoft.com/office/officeart/2005/8/layout/chevron2"/>
    <dgm:cxn modelId="{ACF70BC9-C3B8-454B-9AB9-CDF76CA846DA}" type="presParOf" srcId="{00AD8BCC-5978-4BAF-B5A6-4E06C292414A}" destId="{3E351A30-A083-4F1D-9C4B-B0903476C8AC}" srcOrd="4" destOrd="0" presId="urn:microsoft.com/office/officeart/2005/8/layout/chevron2"/>
    <dgm:cxn modelId="{DEEF9D9E-5723-445A-B8D1-89D99EF5494D}" type="presParOf" srcId="{3E351A30-A083-4F1D-9C4B-B0903476C8AC}" destId="{8A97189F-F780-4AF7-BE86-4B581A0C3C8A}" srcOrd="0" destOrd="0" presId="urn:microsoft.com/office/officeart/2005/8/layout/chevron2"/>
    <dgm:cxn modelId="{DC2A1E1F-4B1E-4BB5-A6A4-092BA8DEC1C3}" type="presParOf" srcId="{3E351A30-A083-4F1D-9C4B-B0903476C8AC}" destId="{12071FE9-1072-47F7-AE54-E943DDDB11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B95B29-D519-41D8-A8F2-8BD4C1C78FC5}">
      <dsp:nvSpPr>
        <dsp:cNvPr id="0" name=""/>
        <dsp:cNvSpPr/>
      </dsp:nvSpPr>
      <dsp:spPr>
        <a:xfrm>
          <a:off x="0" y="36136"/>
          <a:ext cx="8925154" cy="1031674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bg1"/>
              </a:solidFill>
            </a:rPr>
            <a:t>Заявителем на продажу земельного участка в собственность вправе выступать арендатор земельного участка, находящегося в срочном (временном) пользовании на условиях аренды, если:</a:t>
          </a:r>
          <a:endParaRPr lang="ru-RU" sz="2100" kern="1200" dirty="0">
            <a:solidFill>
              <a:schemeClr val="bg1"/>
            </a:solidFill>
          </a:endParaRPr>
        </a:p>
      </dsp:txBody>
      <dsp:txXfrm>
        <a:off x="0" y="36136"/>
        <a:ext cx="8925154" cy="1031674"/>
      </dsp:txXfrm>
    </dsp:sp>
    <dsp:sp modelId="{5CCAE5B5-C3B9-431E-8306-DE2036F70C82}">
      <dsp:nvSpPr>
        <dsp:cNvPr id="0" name=""/>
        <dsp:cNvSpPr/>
      </dsp:nvSpPr>
      <dsp:spPr>
        <a:xfrm>
          <a:off x="4357" y="1029572"/>
          <a:ext cx="2972146" cy="30860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002060"/>
              </a:solidFill>
            </a:rPr>
            <a:t>Имеется </a:t>
          </a:r>
          <a:r>
            <a:rPr lang="ru-RU" sz="2300" kern="1200" dirty="0" smtClean="0">
              <a:solidFill>
                <a:srgbClr val="002060"/>
              </a:solidFill>
            </a:rPr>
            <a:t>многоквартирный дом </a:t>
          </a:r>
          <a:r>
            <a:rPr lang="ru-RU" sz="2300" b="0" kern="1200" dirty="0" smtClean="0">
              <a:solidFill>
                <a:srgbClr val="002060"/>
              </a:solidFill>
            </a:rPr>
            <a:t>введенный в эксплуатацию</a:t>
          </a:r>
          <a:endParaRPr lang="ru-RU" sz="2300" b="0" kern="1200" dirty="0"/>
        </a:p>
      </dsp:txBody>
      <dsp:txXfrm>
        <a:off x="4357" y="1029572"/>
        <a:ext cx="2972146" cy="3086019"/>
      </dsp:txXfrm>
    </dsp:sp>
    <dsp:sp modelId="{D36E77A6-83A6-44A3-9D48-01F6116C78BE}">
      <dsp:nvSpPr>
        <dsp:cNvPr id="0" name=""/>
        <dsp:cNvSpPr/>
      </dsp:nvSpPr>
      <dsp:spPr>
        <a:xfrm>
          <a:off x="2976503" y="1029572"/>
          <a:ext cx="2972146" cy="30860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rgbClr val="002060"/>
              </a:solidFill>
            </a:rPr>
            <a:t>Строительная готовность составляет </a:t>
          </a:r>
          <a:r>
            <a:rPr lang="ru-RU" sz="2300" b="1" kern="1200" dirty="0" smtClean="0">
              <a:solidFill>
                <a:srgbClr val="002060"/>
              </a:solidFill>
            </a:rPr>
            <a:t>100 </a:t>
          </a:r>
          <a:r>
            <a:rPr lang="ru-RU" sz="2300" b="1" kern="1200" dirty="0" smtClean="0">
              <a:solidFill>
                <a:srgbClr val="002060"/>
              </a:solidFill>
            </a:rPr>
            <a:t>% от предусмотренной проектной документации</a:t>
          </a:r>
          <a:endParaRPr lang="ru-RU" sz="2300" kern="1200" dirty="0"/>
        </a:p>
      </dsp:txBody>
      <dsp:txXfrm>
        <a:off x="2976503" y="1029572"/>
        <a:ext cx="2972146" cy="3086019"/>
      </dsp:txXfrm>
    </dsp:sp>
    <dsp:sp modelId="{8B922466-7D02-42CE-A010-D7426CA027CD}">
      <dsp:nvSpPr>
        <dsp:cNvPr id="0" name=""/>
        <dsp:cNvSpPr/>
      </dsp:nvSpPr>
      <dsp:spPr>
        <a:xfrm>
          <a:off x="5948650" y="1029572"/>
          <a:ext cx="2972146" cy="30860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rgbClr val="002060"/>
              </a:solidFill>
            </a:rPr>
            <a:t>Проект согласован  органом по архитектуре и строительству и имеет положительное заключение экспертизы проектной документации </a:t>
          </a:r>
          <a:endParaRPr lang="ru-RU" sz="2300" kern="1200" dirty="0"/>
        </a:p>
      </dsp:txBody>
      <dsp:txXfrm>
        <a:off x="5948650" y="1029572"/>
        <a:ext cx="2972146" cy="3086019"/>
      </dsp:txXfrm>
    </dsp:sp>
    <dsp:sp modelId="{C3A2E1A9-95FA-4348-9413-6087ED2966A9}">
      <dsp:nvSpPr>
        <dsp:cNvPr id="0" name=""/>
        <dsp:cNvSpPr/>
      </dsp:nvSpPr>
      <dsp:spPr>
        <a:xfrm>
          <a:off x="0" y="4072269"/>
          <a:ext cx="8925154" cy="1415547"/>
        </a:xfrm>
        <a:prstGeom prst="rect">
          <a:avLst/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834902-5744-4AAB-8A38-BD40AAC0E006}">
      <dsp:nvSpPr>
        <dsp:cNvPr id="0" name=""/>
        <dsp:cNvSpPr/>
      </dsp:nvSpPr>
      <dsp:spPr>
        <a:xfrm rot="5400000">
          <a:off x="431247" y="-97655"/>
          <a:ext cx="1580535" cy="2443030"/>
        </a:xfrm>
        <a:prstGeom prst="chevron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accent4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FF0000"/>
              </a:solidFill>
            </a:rPr>
            <a:t>Комиссия -коллегиальный орган</a:t>
          </a:r>
          <a:endParaRPr lang="ru-RU" sz="2400" b="1" kern="1200" dirty="0">
            <a:solidFill>
              <a:srgbClr val="FF0000"/>
            </a:solidFill>
          </a:endParaRPr>
        </a:p>
      </dsp:txBody>
      <dsp:txXfrm rot="-5400000">
        <a:off x="0" y="333592"/>
        <a:ext cx="2443030" cy="1580535"/>
      </dsp:txXfrm>
    </dsp:sp>
    <dsp:sp modelId="{0593D05F-04C8-43D2-BE14-58E17BD964CF}">
      <dsp:nvSpPr>
        <dsp:cNvPr id="0" name=""/>
        <dsp:cNvSpPr/>
      </dsp:nvSpPr>
      <dsp:spPr>
        <a:xfrm rot="5400000">
          <a:off x="4489519" y="-1671506"/>
          <a:ext cx="1655424" cy="50380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2060"/>
              </a:solidFill>
            </a:rPr>
            <a:t>Создается для решения вопросов, связанных с продажей прав собственности на земельные участки, ранее предоставленные под строительство многоэтажных объектов</a:t>
          </a:r>
          <a:endParaRPr lang="ru-RU" sz="1800" kern="1200" dirty="0"/>
        </a:p>
      </dsp:txBody>
      <dsp:txXfrm rot="-5400000">
        <a:off x="2798189" y="100635"/>
        <a:ext cx="4957275" cy="1493802"/>
      </dsp:txXfrm>
    </dsp:sp>
    <dsp:sp modelId="{827EEBFF-B944-4B9A-97DD-48970B773945}">
      <dsp:nvSpPr>
        <dsp:cNvPr id="0" name=""/>
        <dsp:cNvSpPr/>
      </dsp:nvSpPr>
      <dsp:spPr>
        <a:xfrm rot="5400000">
          <a:off x="395539" y="1675668"/>
          <a:ext cx="1580535" cy="2371614"/>
        </a:xfrm>
        <a:prstGeom prst="chevron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accent4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FF0000"/>
              </a:solidFill>
            </a:rPr>
            <a:t>Состав Комиссии</a:t>
          </a:r>
          <a:r>
            <a:rPr lang="ru-RU" sz="3700" b="1" kern="1200" dirty="0" smtClean="0">
              <a:solidFill>
                <a:srgbClr val="FF0000"/>
              </a:solidFill>
            </a:rPr>
            <a:t> </a:t>
          </a:r>
          <a:endParaRPr lang="ru-RU" sz="3700" b="1" kern="1200" dirty="0">
            <a:solidFill>
              <a:srgbClr val="FF0000"/>
            </a:solidFill>
          </a:endParaRPr>
        </a:p>
      </dsp:txBody>
      <dsp:txXfrm rot="-5400000">
        <a:off x="0" y="2071207"/>
        <a:ext cx="2371614" cy="1580535"/>
      </dsp:txXfrm>
    </dsp:sp>
    <dsp:sp modelId="{9A9394FA-1867-4161-932F-273CEE7D6CFF}">
      <dsp:nvSpPr>
        <dsp:cNvPr id="0" name=""/>
        <dsp:cNvSpPr/>
      </dsp:nvSpPr>
      <dsp:spPr>
        <a:xfrm rot="5400000">
          <a:off x="4459677" y="99875"/>
          <a:ext cx="1654554" cy="50380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2060"/>
              </a:solidFill>
            </a:rPr>
            <a:t>утверждается решением мэрии г. Бишкек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2060"/>
              </a:solidFill>
            </a:rPr>
            <a:t>определяется председатель Комиссии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solidFill>
                <a:srgbClr val="002060"/>
              </a:solidFill>
            </a:rPr>
            <a:t>определяется секретарь комиссии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</dsp:txBody>
      <dsp:txXfrm rot="-5400000">
        <a:off x="2767912" y="1872410"/>
        <a:ext cx="4957317" cy="1493016"/>
      </dsp:txXfrm>
    </dsp:sp>
    <dsp:sp modelId="{8A97189F-F780-4AF7-BE86-4B581A0C3C8A}">
      <dsp:nvSpPr>
        <dsp:cNvPr id="0" name=""/>
        <dsp:cNvSpPr/>
      </dsp:nvSpPr>
      <dsp:spPr>
        <a:xfrm rot="5400000">
          <a:off x="363968" y="3444855"/>
          <a:ext cx="1580535" cy="2308473"/>
        </a:xfrm>
        <a:prstGeom prst="chevron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accent4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FF0000"/>
              </a:solidFill>
            </a:rPr>
            <a:t>В составе Комиссии </a:t>
          </a:r>
          <a:endParaRPr lang="ru-RU" sz="2400" b="1" kern="1200" dirty="0">
            <a:solidFill>
              <a:srgbClr val="FF0000"/>
            </a:solidFill>
          </a:endParaRPr>
        </a:p>
      </dsp:txBody>
      <dsp:txXfrm rot="-5400000">
        <a:off x="-1" y="3808824"/>
        <a:ext cx="2308473" cy="1580535"/>
      </dsp:txXfrm>
    </dsp:sp>
    <dsp:sp modelId="{12071FE9-1072-47F7-AE54-E943DDDB11B8}">
      <dsp:nvSpPr>
        <dsp:cNvPr id="0" name=""/>
        <dsp:cNvSpPr/>
      </dsp:nvSpPr>
      <dsp:spPr>
        <a:xfrm rot="5400000">
          <a:off x="4880152" y="1404954"/>
          <a:ext cx="1654554" cy="60960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rgbClr val="002060"/>
              </a:solidFill>
            </a:rPr>
            <a:t>ПРЕДСТАВИТЕЛИ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rgbClr val="002060"/>
              </a:solidFill>
            </a:rPr>
            <a:t>мэрии города Бишкек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rgbClr val="002060"/>
              </a:solidFill>
            </a:rPr>
            <a:t>муниципальных администраций,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rgbClr val="002060"/>
              </a:solidFill>
            </a:rPr>
            <a:t>структурных и территориальных подразделений мэрии г. Бишкек,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rgbClr val="002060"/>
              </a:solidFill>
            </a:rPr>
            <a:t>инженерно-технических служб,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solidFill>
                <a:srgbClr val="002060"/>
              </a:solidFill>
            </a:rPr>
            <a:t>общественности, неправительственных или иных организаций</a:t>
          </a:r>
          <a:endParaRPr lang="ru-RU" sz="1600" kern="1200" dirty="0"/>
        </a:p>
      </dsp:txBody>
      <dsp:txXfrm rot="-5400000">
        <a:off x="2659402" y="3706474"/>
        <a:ext cx="6015286" cy="149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0BEEB70-AF8F-4D25-BCBC-BC6E3C50EC32}" type="datetimeFigureOut">
              <a:rPr lang="ru-RU" smtClean="0"/>
              <a:t>20.02.2020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D00AF1B-382B-4D45-BB50-470AD1A16C5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4.png"/><Relationship Id="rId7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microsoft.com/office/2007/relationships/hdphoto" Target="../media/hdphoto1.wdp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microsoft.com/office/2007/relationships/hdphoto" Target="../media/hdphoto1.wdp"/><Relationship Id="rId9" Type="http://schemas.microsoft.com/office/2007/relationships/diagramDrawing" Target="../diagrams/drawin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5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rofiles\Admin\Desktop\76509cb8bdaa9642670e58f8ba5ca3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04325"/>
            <a:ext cx="1728192" cy="116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107504" y="1076405"/>
            <a:ext cx="8682359" cy="3230562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ПОЛОЖЕНИЕ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2800" b="1" dirty="0">
                <a:solidFill>
                  <a:srgbClr val="002060"/>
                </a:solidFill>
              </a:rPr>
              <a:t/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о </a:t>
            </a:r>
            <a:r>
              <a:rPr lang="ru-RU" sz="2800" dirty="0">
                <a:solidFill>
                  <a:srgbClr val="002060"/>
                </a:solidFill>
              </a:rPr>
              <a:t>порядке выкупа земельных участков, ранее предоставленных во временное (срочное) пользование на условиях аренды под проектирование и строительство </a:t>
            </a:r>
            <a:r>
              <a:rPr lang="ru-RU" sz="2800" dirty="0" smtClean="0">
                <a:solidFill>
                  <a:srgbClr val="002060"/>
                </a:solidFill>
              </a:rPr>
              <a:t>многоквартирных домов в </a:t>
            </a:r>
            <a:r>
              <a:rPr lang="ru-RU" sz="2800" dirty="0">
                <a:solidFill>
                  <a:srgbClr val="002060"/>
                </a:solidFill>
              </a:rPr>
              <a:t>городе Бишкек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2" name="Picture 2" descr="D:\profiles\Admin\Desktop\ФОТКИ\Без названия (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571610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profiles\Admin\Desktop\Без названия (15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743060"/>
            <a:ext cx="2962275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profiles\Admin\Desktop\Без названия (18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991" y="4730237"/>
            <a:ext cx="2413801" cy="153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34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rofiles\Admin\Desktop\76509cb8bdaa9642670e58f8ba5ca3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04325"/>
            <a:ext cx="1728192" cy="116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Объект 2"/>
          <p:cNvSpPr txBox="1">
            <a:spLocks/>
          </p:cNvSpPr>
          <p:nvPr/>
        </p:nvSpPr>
        <p:spPr>
          <a:xfrm>
            <a:off x="174203" y="1076406"/>
            <a:ext cx="5045870" cy="5448938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Не позднее 10 рабочих дней со дня проведения Комиссии покупатель обязан произвести оплату стоимости продажи прав собственности на земельный участок и заключить с уполномоченным органом договор продажи права собственности на земельный участок. </a:t>
            </a:r>
          </a:p>
          <a:p>
            <a:pPr algn="just"/>
            <a:endParaRPr lang="ru-RU" sz="2400" dirty="0" smtClean="0">
              <a:solidFill>
                <a:srgbClr val="002060"/>
              </a:solidFill>
            </a:endParaRPr>
          </a:p>
          <a:p>
            <a:pPr algn="just"/>
            <a:r>
              <a:rPr lang="ru-RU" sz="2400" dirty="0" smtClean="0">
                <a:solidFill>
                  <a:srgbClr val="002060"/>
                </a:solidFill>
              </a:rPr>
              <a:t>Начисление арендных платежей прекращается с момента государственной регистрации права собственности на основании договора продажи права собственности на земельный участок и полной оплаты выкупной стоимости земельного участка.</a:t>
            </a:r>
          </a:p>
          <a:p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7170" name="Picture 2" descr="D:\profiles\Admin\Desktop\ФОТКИ\Без названия (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141879"/>
            <a:ext cx="2294556" cy="1781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D:\profiles\Admin\Desktop\ФОТКИ\70628_14396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373216"/>
            <a:ext cx="1921396" cy="1280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D:\profiles\Admin\Desktop\ФОТКИ\images (4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484784"/>
            <a:ext cx="205391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D:\profiles\Admin\Desktop\ФОТКИ\images (5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789917"/>
            <a:ext cx="2448272" cy="1279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592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rofiles\Admin\Desktop\76509cb8bdaa9642670e58f8ba5ca3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04325"/>
            <a:ext cx="1728192" cy="116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475656" y="174990"/>
            <a:ext cx="5514081" cy="560980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002060"/>
                </a:solidFill>
              </a:rPr>
              <a:t>Общие положения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23528" y="1564420"/>
            <a:ext cx="6120680" cy="496092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Положение устанавливает на территории г. Бишкек систему регулирования земельно-правовых отношений между мэрией г. Бишкек и физическими и юридическими лицами, связанных с</a:t>
            </a:r>
            <a:r>
              <a:rPr lang="ru-RU" sz="2000" i="1" dirty="0" smtClean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2000" b="1" i="1" dirty="0" smtClean="0">
                <a:solidFill>
                  <a:srgbClr val="002060"/>
                </a:solidFill>
              </a:rPr>
              <a:t>продажей прав собственности на земельные участки, ранее предоставленные в срочное (временное) пользование на условиях аренды под строительство </a:t>
            </a:r>
            <a:r>
              <a:rPr lang="ru-RU" sz="2000" b="1" i="1" dirty="0" smtClean="0">
                <a:solidFill>
                  <a:srgbClr val="002060"/>
                </a:solidFill>
              </a:rPr>
              <a:t>многоквартирных домов</a:t>
            </a:r>
            <a:r>
              <a:rPr lang="ru-RU" sz="2000" dirty="0" smtClean="0">
                <a:solidFill>
                  <a:srgbClr val="002060"/>
                </a:solidFill>
              </a:rPr>
              <a:t>. </a:t>
            </a:r>
            <a:endParaRPr lang="ru-RU" sz="2000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Продажа прав собственности на земельные участки в городе Бишкек физическим и юридическим лицам производится </a:t>
            </a:r>
            <a:r>
              <a:rPr lang="ru-RU" sz="2000" dirty="0">
                <a:solidFill>
                  <a:srgbClr val="002060"/>
                </a:solidFill>
              </a:rPr>
              <a:t>на возмездной основе</a:t>
            </a:r>
            <a:endParaRPr lang="ru-RU" sz="2000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Управлением земельных ресурсов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2051" name="Picture 3" descr="D:\profiles\Admin\Desktop\Без названия (4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113" y="1564420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profiles\Admin\Desktop\Без названия (5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744" y="4044882"/>
            <a:ext cx="228600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204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rofiles\Admin\Desktop\76509cb8bdaa9642670e58f8ba5ca3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04325"/>
            <a:ext cx="1728192" cy="116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290861" y="188640"/>
            <a:ext cx="5984163" cy="706964"/>
          </a:xfrm>
          <a:prstGeom prst="rect">
            <a:avLst/>
          </a:prstGeom>
        </p:spPr>
        <p:txBody>
          <a:bodyPr vert="horz" lIns="45720" tIns="0" rIns="45720" bIns="0" anchor="b">
            <a:normAutofit fontScale="62500" lnSpcReduction="200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002060"/>
                </a:solidFill>
              </a:rPr>
              <a:t>Основные условия выкупа земельного участка в собственность </a:t>
            </a:r>
            <a:br>
              <a:rPr lang="ru-RU" sz="2800" dirty="0" smtClean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090552000"/>
              </p:ext>
            </p:extLst>
          </p:nvPr>
        </p:nvGraphicFramePr>
        <p:xfrm>
          <a:off x="107504" y="1353074"/>
          <a:ext cx="8925154" cy="5388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5489937"/>
            <a:ext cx="8712968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Продажа прав собственности на земельные участки в </a:t>
            </a:r>
            <a:r>
              <a:rPr lang="ru-RU" sz="2000" dirty="0" smtClean="0"/>
              <a:t>г. </a:t>
            </a:r>
            <a:r>
              <a:rPr lang="ru-RU" sz="2000" dirty="0"/>
              <a:t>Бишкек, </a:t>
            </a:r>
            <a:r>
              <a:rPr lang="ru-RU" sz="2000" dirty="0" smtClean="0"/>
              <a:t>осуществляется </a:t>
            </a:r>
            <a:r>
              <a:rPr lang="ru-RU" sz="2000" dirty="0"/>
              <a:t>на основании решения </a:t>
            </a:r>
            <a:r>
              <a:rPr lang="ru-RU" sz="2000" b="1" dirty="0" smtClean="0"/>
              <a:t>Комиссии</a:t>
            </a:r>
            <a:r>
              <a:rPr lang="ru-RU" sz="2000" dirty="0" smtClean="0"/>
              <a:t> </a:t>
            </a:r>
            <a:r>
              <a:rPr lang="ru-RU" sz="2000" dirty="0"/>
              <a:t>после оплаты полной выкупной стоимости права собственности на земельный участок и заключения договора купли-продажи.</a:t>
            </a:r>
          </a:p>
        </p:txBody>
      </p:sp>
    </p:spTree>
    <p:extLst>
      <p:ext uri="{BB962C8B-B14F-4D97-AF65-F5344CB8AC3E}">
        <p14:creationId xmlns:p14="http://schemas.microsoft.com/office/powerpoint/2010/main" val="407734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rofiles\Admin\Desktop\76509cb8bdaa9642670e58f8ba5ca3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04325"/>
            <a:ext cx="1728192" cy="116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115616" y="44624"/>
            <a:ext cx="6065489" cy="993811"/>
          </a:xfrm>
          <a:prstGeom prst="rect">
            <a:avLst/>
          </a:prstGeom>
        </p:spPr>
        <p:txBody>
          <a:bodyPr vert="horz" lIns="45720" tIns="0" rIns="45720" bIns="0" anchor="b">
            <a:normAutofit fontScale="77500" lnSpcReduction="200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002060"/>
                </a:solidFill>
              </a:rPr>
              <a:t>Действия уполномоченных органов при рассмотрении заявления о выкупе земельного участка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79512" y="1687888"/>
            <a:ext cx="8797647" cy="550223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7775" y="2397272"/>
            <a:ext cx="1415913" cy="16199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УЗС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94939" y="1230688"/>
            <a:ext cx="6766792" cy="914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УЗР </a:t>
            </a:r>
            <a:endParaRPr lang="ru-RU" sz="20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при </a:t>
            </a:r>
            <a:r>
              <a:rPr lang="ru-RU" sz="2000" b="1" dirty="0">
                <a:solidFill>
                  <a:srgbClr val="002060"/>
                </a:solidFill>
              </a:rPr>
              <a:t>рассмотрении заявления направляет запросы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29171" y="2420888"/>
            <a:ext cx="1338773" cy="16199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 БГА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76056" y="2420888"/>
            <a:ext cx="1338773" cy="16199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ГИЭТБ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369654" y="2420888"/>
            <a:ext cx="1338773" cy="161991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БГР</a:t>
            </a:r>
            <a:endParaRPr lang="ru-RU" sz="24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1598307" y="2132856"/>
            <a:ext cx="438033" cy="27580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120331" y="2132856"/>
            <a:ext cx="477075" cy="31206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3705806" y="2132856"/>
            <a:ext cx="872530" cy="252184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699326" y="2132856"/>
            <a:ext cx="736770" cy="27580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47970" y="4566949"/>
            <a:ext cx="1960098" cy="215610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акт </a:t>
            </a:r>
            <a:r>
              <a:rPr lang="ru-RU" dirty="0">
                <a:solidFill>
                  <a:srgbClr val="002060"/>
                </a:solidFill>
              </a:rPr>
              <a:t>обследования </a:t>
            </a:r>
            <a:r>
              <a:rPr lang="ru-RU" dirty="0" smtClean="0">
                <a:solidFill>
                  <a:srgbClr val="002060"/>
                </a:solidFill>
              </a:rPr>
              <a:t>на </a:t>
            </a:r>
            <a:r>
              <a:rPr lang="ru-RU" dirty="0">
                <a:solidFill>
                  <a:srgbClr val="002060"/>
                </a:solidFill>
              </a:rPr>
              <a:t>предмет </a:t>
            </a:r>
            <a:r>
              <a:rPr lang="ru-RU" dirty="0" smtClean="0">
                <a:solidFill>
                  <a:srgbClr val="002060"/>
                </a:solidFill>
              </a:rPr>
              <a:t>использования </a:t>
            </a:r>
            <a:r>
              <a:rPr lang="ru-RU" dirty="0">
                <a:solidFill>
                  <a:srgbClr val="002060"/>
                </a:solidFill>
              </a:rPr>
              <a:t>земельного участка по целевому назначению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339752" y="4561373"/>
            <a:ext cx="2160240" cy="215610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соответствующий документ </a:t>
            </a:r>
            <a:r>
              <a:rPr lang="ru-RU" dirty="0">
                <a:solidFill>
                  <a:srgbClr val="002060"/>
                </a:solidFill>
              </a:rPr>
              <a:t>о возможности продажи права собственности на земельный участок</a:t>
            </a:r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772142" y="4561373"/>
            <a:ext cx="1960098" cy="215610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заключение о готовности </a:t>
            </a:r>
            <a:r>
              <a:rPr lang="ru-RU" dirty="0" smtClean="0">
                <a:solidFill>
                  <a:srgbClr val="002060"/>
                </a:solidFill>
              </a:rPr>
              <a:t>100</a:t>
            </a:r>
            <a:r>
              <a:rPr lang="ru-RU" dirty="0" smtClean="0">
                <a:solidFill>
                  <a:srgbClr val="002060"/>
                </a:solidFill>
              </a:rPr>
              <a:t>% </a:t>
            </a:r>
            <a:r>
              <a:rPr lang="ru-RU" dirty="0">
                <a:solidFill>
                  <a:srgbClr val="002060"/>
                </a:solidFill>
              </a:rPr>
              <a:t>от </a:t>
            </a:r>
            <a:r>
              <a:rPr lang="ru-RU" dirty="0" smtClean="0">
                <a:solidFill>
                  <a:srgbClr val="002060"/>
                </a:solidFill>
              </a:rPr>
              <a:t>проектной </a:t>
            </a:r>
            <a:r>
              <a:rPr lang="ru-RU" dirty="0">
                <a:solidFill>
                  <a:srgbClr val="002060"/>
                </a:solidFill>
              </a:rPr>
              <a:t>документации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148406" y="4552125"/>
            <a:ext cx="1960098" cy="215610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уточнения </a:t>
            </a:r>
            <a:r>
              <a:rPr lang="ru-RU" dirty="0" smtClean="0">
                <a:solidFill>
                  <a:srgbClr val="002060"/>
                </a:solidFill>
              </a:rPr>
              <a:t>границ, </a:t>
            </a:r>
            <a:r>
              <a:rPr lang="ru-RU" dirty="0">
                <a:solidFill>
                  <a:srgbClr val="002060"/>
                </a:solidFill>
              </a:rPr>
              <a:t>наличия прав третьих лиц, обременений и ограничений на </a:t>
            </a:r>
            <a:r>
              <a:rPr lang="ru-RU" dirty="0" smtClean="0">
                <a:solidFill>
                  <a:srgbClr val="002060"/>
                </a:solidFill>
              </a:rPr>
              <a:t>участок</a:t>
            </a:r>
            <a:endParaRPr lang="ru-RU" dirty="0"/>
          </a:p>
        </p:txBody>
      </p:sp>
      <p:cxnSp>
        <p:nvCxnSpPr>
          <p:cNvPr id="28" name="Прямая со стрелкой 27"/>
          <p:cNvCxnSpPr>
            <a:stCxn id="2" idx="2"/>
          </p:cNvCxnSpPr>
          <p:nvPr/>
        </p:nvCxnSpPr>
        <p:spPr>
          <a:xfrm>
            <a:off x="1055732" y="4017187"/>
            <a:ext cx="9241" cy="544186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8" idx="2"/>
          </p:cNvCxnSpPr>
          <p:nvPr/>
        </p:nvCxnSpPr>
        <p:spPr>
          <a:xfrm>
            <a:off x="3398558" y="4040803"/>
            <a:ext cx="21314" cy="511322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Прямая со стрелкой 1028"/>
          <p:cNvCxnSpPr>
            <a:stCxn id="9" idx="2"/>
            <a:endCxn id="25" idx="0"/>
          </p:cNvCxnSpPr>
          <p:nvPr/>
        </p:nvCxnSpPr>
        <p:spPr>
          <a:xfrm>
            <a:off x="5745443" y="4040803"/>
            <a:ext cx="6748" cy="52057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Прямая со стрелкой 1030"/>
          <p:cNvCxnSpPr>
            <a:stCxn id="10" idx="2"/>
          </p:cNvCxnSpPr>
          <p:nvPr/>
        </p:nvCxnSpPr>
        <p:spPr>
          <a:xfrm flipH="1">
            <a:off x="8017726" y="4040803"/>
            <a:ext cx="21315" cy="475053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63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rofiles\Admin\Desktop\76509cb8bdaa9642670e58f8ba5ca3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04325"/>
            <a:ext cx="1728192" cy="116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-36512" y="620688"/>
            <a:ext cx="8880483" cy="993811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002060"/>
                </a:solidFill>
              </a:rPr>
              <a:t>Действие УЗР 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при получении ответов на запросы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90744" y="1967444"/>
            <a:ext cx="5117360" cy="4548632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УЗР мэрии г. Бишкек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в течение 14 рабочих дней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с момента поступления соответствующих документов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из уполномоченных органов,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выносит на заседание Комиссии вопрос о продаже права собственности на земельные участки.</a:t>
            </a: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Общий срок рассмотрения - 30 рабочих дней.</a:t>
            </a:r>
          </a:p>
          <a:p>
            <a:pPr algn="just"/>
            <a:endParaRPr lang="ru-RU" sz="2400" dirty="0" smtClean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3074" name="Picture 2" descr="D:\profiles\Admin\Desktop\ФОТКИ\Без названия (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858" y="4855418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profiles\Admin\Desktop\ФОТКИ\images (4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356992"/>
            <a:ext cx="2381250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D:\profiles\Admin\Desktop\ФОТКИ\images (5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690" y="1700808"/>
            <a:ext cx="295275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003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rofiles\Admin\Desktop\76509cb8bdaa9642670e58f8ba5ca3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04325"/>
            <a:ext cx="1728192" cy="116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1841416"/>
              </p:ext>
            </p:extLst>
          </p:nvPr>
        </p:nvGraphicFramePr>
        <p:xfrm>
          <a:off x="109423" y="1277317"/>
          <a:ext cx="8925154" cy="5409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422348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rofiles\Admin\Desktop\76509cb8bdaa9642670e58f8ba5ca3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04325"/>
            <a:ext cx="1728192" cy="116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899592" y="272363"/>
            <a:ext cx="6517362" cy="348325"/>
          </a:xfrm>
          <a:prstGeom prst="rect">
            <a:avLst/>
          </a:prstGeom>
        </p:spPr>
        <p:txBody>
          <a:bodyPr vert="horz" lIns="45720" tIns="0" rIns="45720" bIns="0" anchor="b">
            <a:normAutofit fontScale="55000" lnSpcReduction="200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002060"/>
                </a:solidFill>
              </a:rPr>
              <a:t>Порядок проведения Комиссий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67544" y="1412776"/>
            <a:ext cx="8187818" cy="133877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УЗР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endParaRPr lang="ru-RU" sz="2400" dirty="0" smtClean="0">
              <a:solidFill>
                <a:schemeClr val="bg1"/>
              </a:solidFill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за </a:t>
            </a:r>
            <a:r>
              <a:rPr lang="ru-RU" sz="2400" dirty="0">
                <a:solidFill>
                  <a:schemeClr val="bg1"/>
                </a:solidFill>
              </a:rPr>
              <a:t>10 календарных дней до даты </a:t>
            </a:r>
            <a:r>
              <a:rPr lang="ru-RU" sz="2400" dirty="0" smtClean="0">
                <a:solidFill>
                  <a:schemeClr val="bg1"/>
                </a:solidFill>
              </a:rPr>
              <a:t>проведения </a:t>
            </a:r>
            <a:r>
              <a:rPr lang="ru-RU" sz="2400" dirty="0">
                <a:solidFill>
                  <a:schemeClr val="bg1"/>
                </a:solidFill>
              </a:rPr>
              <a:t>заседания</a:t>
            </a:r>
            <a:endParaRPr lang="ru-RU" sz="2400" b="1" dirty="0">
              <a:solidFill>
                <a:schemeClr val="bg1"/>
              </a:solidFill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оповещает </a:t>
            </a:r>
            <a:r>
              <a:rPr lang="ru-RU" sz="2400" dirty="0">
                <a:solidFill>
                  <a:schemeClr val="bg1"/>
                </a:solidFill>
              </a:rPr>
              <a:t>и обеспечивает материалами </a:t>
            </a:r>
            <a:r>
              <a:rPr lang="ru-RU" sz="2400" dirty="0" smtClean="0">
                <a:solidFill>
                  <a:schemeClr val="bg1"/>
                </a:solidFill>
              </a:rPr>
              <a:t>членов Комиссии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07504" y="2803711"/>
            <a:ext cx="2537740" cy="222687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Заседание Комиссии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6037839" y="2803711"/>
            <a:ext cx="3070665" cy="222687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Протоколы не позднее </a:t>
            </a:r>
            <a:r>
              <a:rPr lang="ru-RU" b="1" dirty="0">
                <a:solidFill>
                  <a:schemeClr val="bg1"/>
                </a:solidFill>
              </a:rPr>
              <a:t>10 дней </a:t>
            </a:r>
            <a:r>
              <a:rPr lang="ru-RU" b="1" dirty="0" smtClean="0">
                <a:solidFill>
                  <a:schemeClr val="bg1"/>
                </a:solidFill>
              </a:rPr>
              <a:t>направляются в </a:t>
            </a:r>
            <a:r>
              <a:rPr lang="ru-RU" b="1" dirty="0">
                <a:solidFill>
                  <a:schemeClr val="bg1"/>
                </a:solidFill>
              </a:rPr>
              <a:t>мэрию </a:t>
            </a:r>
            <a:r>
              <a:rPr lang="ru-RU" b="1" dirty="0" smtClean="0">
                <a:solidFill>
                  <a:schemeClr val="bg1"/>
                </a:solidFill>
              </a:rPr>
              <a:t>г. Бишкек и БГУ по ЗРПНИ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2627784" y="2803711"/>
            <a:ext cx="3377732" cy="222687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Результаты </a:t>
            </a:r>
            <a:r>
              <a:rPr lang="ru-RU" b="1" dirty="0" smtClean="0">
                <a:solidFill>
                  <a:schemeClr val="bg1"/>
                </a:solidFill>
              </a:rPr>
              <a:t>оформляются </a:t>
            </a:r>
            <a:r>
              <a:rPr lang="ru-RU" b="1" dirty="0">
                <a:solidFill>
                  <a:schemeClr val="bg1"/>
                </a:solidFill>
              </a:rPr>
              <a:t>протоколами в </a:t>
            </a:r>
            <a:r>
              <a:rPr lang="ru-RU" b="1" dirty="0" smtClean="0">
                <a:solidFill>
                  <a:schemeClr val="bg1"/>
                </a:solidFill>
              </a:rPr>
              <a:t>3-х </a:t>
            </a:r>
            <a:r>
              <a:rPr lang="ru-RU" b="1" dirty="0">
                <a:solidFill>
                  <a:schemeClr val="bg1"/>
                </a:solidFill>
              </a:rPr>
              <a:t>экземплярах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6969" y="5085184"/>
            <a:ext cx="8909535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Каждый протокол подписывается </a:t>
            </a:r>
            <a:r>
              <a:rPr lang="ru-RU" sz="2200" b="1" dirty="0">
                <a:solidFill>
                  <a:srgbClr val="002060"/>
                </a:solidFill>
              </a:rPr>
              <a:t>председателем, секретарем и всеми присутствующими членами Комиссии в день заседания Комиссии. </a:t>
            </a:r>
            <a:endParaRPr lang="ru-RU" sz="2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200" b="1" dirty="0" smtClean="0">
                <a:solidFill>
                  <a:srgbClr val="002060"/>
                </a:solidFill>
              </a:rPr>
              <a:t>Каждый </a:t>
            </a:r>
            <a:r>
              <a:rPr lang="ru-RU" sz="2200" b="1" dirty="0">
                <a:solidFill>
                  <a:srgbClr val="002060"/>
                </a:solidFill>
              </a:rPr>
              <a:t>лист </a:t>
            </a:r>
            <a:r>
              <a:rPr lang="ru-RU" sz="2200" b="1" dirty="0" smtClean="0">
                <a:solidFill>
                  <a:srgbClr val="002060"/>
                </a:solidFill>
              </a:rPr>
              <a:t>подлежит </a:t>
            </a:r>
            <a:r>
              <a:rPr lang="ru-RU" sz="2200" b="1" dirty="0">
                <a:solidFill>
                  <a:srgbClr val="002060"/>
                </a:solidFill>
              </a:rPr>
              <a:t>парафированию (подписанию) всеми присутствующими членами Комиссии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1385299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179513" y="1556792"/>
            <a:ext cx="5760640" cy="49428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solidFill>
                  <a:srgbClr val="002060"/>
                </a:solidFill>
              </a:rPr>
              <a:t>Заседание ведет председатель Комиссии,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в его отсутствие - один из заместителей председателя.</a:t>
            </a: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При проведении заседаний Комиссии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ведется видеозапись в онлайн-режиме,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посредством прямой видеотрансляции в сети Интернет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(на официальной странице в социальных сетях).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5123" name="Picture 3" descr="D:\profiles\Admin\Desktop\ФОТКИ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756" y="2714814"/>
            <a:ext cx="2443129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D:\profiles\Admin\Desktop\ФОТКИ\Без названия (1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695" y="728700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D:\profiles\Admin\Desktop\ФОТКИ\images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637" y="4267384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117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198CAD8-BA78-4093-9FF5-35368D94E9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325"/>
            <a:ext cx="972080" cy="9720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60563" y="1340768"/>
            <a:ext cx="4476793" cy="5184576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solidFill>
                  <a:srgbClr val="002060"/>
                </a:solidFill>
              </a:rPr>
              <a:t>Комиссия согласно </a:t>
            </a:r>
            <a:r>
              <a:rPr lang="ru-RU" sz="2400" dirty="0" smtClean="0">
                <a:solidFill>
                  <a:srgbClr val="002060"/>
                </a:solidFill>
              </a:rPr>
              <a:t>заключению независимого эксперта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принимает решение о продаже права собственности на земельный участок, которое является основанием для заключения договора продажи земельного участка в собственность уполномоченным органом. 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Договор продажи права собственности на земельный участок имеет силу правоустанавливающего документа. </a:t>
            </a:r>
          </a:p>
          <a:p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6146" name="Picture 2" descr="D:\profiles\Admin\Desktop\ФОТКИ\images (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517" y="2809875"/>
            <a:ext cx="295275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D:\profiles\Admin\Desktop\ФОТКИ\Без названия (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517" y="4491196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D:\profiles\Admin\Desktop\ФОТКИ\Без названия (2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657225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359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</TotalTime>
  <Words>545</Words>
  <Application>Microsoft Office PowerPoint</Application>
  <PresentationFormat>Экран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ПОЛОЖЕНИЕ  о порядке выкупа земельных участков, ранее предоставленных во временное (срочное) пользование на условиях аренды под проектирование и строительство многоквартирных домов в городе Бишкек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Талант Рыскулбек уулу</dc:creator>
  <cp:lastModifiedBy>Кулматов Жаныш Айбекович</cp:lastModifiedBy>
  <cp:revision>74</cp:revision>
  <dcterms:created xsi:type="dcterms:W3CDTF">2019-09-04T13:58:51Z</dcterms:created>
  <dcterms:modified xsi:type="dcterms:W3CDTF">2020-02-20T12:13:44Z</dcterms:modified>
</cp:coreProperties>
</file>